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4"/>
  </p:notesMasterIdLst>
  <p:sldIdLst>
    <p:sldId id="308" r:id="rId2"/>
    <p:sldId id="256" r:id="rId3"/>
    <p:sldId id="289" r:id="rId4"/>
    <p:sldId id="310" r:id="rId5"/>
    <p:sldId id="311" r:id="rId6"/>
    <p:sldId id="309" r:id="rId7"/>
    <p:sldId id="290" r:id="rId8"/>
    <p:sldId id="312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92" r:id="rId42"/>
    <p:sldId id="293" r:id="rId43"/>
    <p:sldId id="300" r:id="rId44"/>
    <p:sldId id="303" r:id="rId45"/>
    <p:sldId id="305" r:id="rId46"/>
    <p:sldId id="294" r:id="rId47"/>
    <p:sldId id="295" r:id="rId48"/>
    <p:sldId id="297" r:id="rId49"/>
    <p:sldId id="323" r:id="rId50"/>
    <p:sldId id="326" r:id="rId51"/>
    <p:sldId id="325" r:id="rId52"/>
    <p:sldId id="324" r:id="rId53"/>
    <p:sldId id="316" r:id="rId54"/>
    <p:sldId id="318" r:id="rId55"/>
    <p:sldId id="322" r:id="rId56"/>
    <p:sldId id="320" r:id="rId57"/>
    <p:sldId id="321" r:id="rId58"/>
    <p:sldId id="319" r:id="rId59"/>
    <p:sldId id="328" r:id="rId60"/>
    <p:sldId id="327" r:id="rId61"/>
    <p:sldId id="314" r:id="rId62"/>
    <p:sldId id="291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 varScale="1">
        <p:scale>
          <a:sx n="69" d="100"/>
          <a:sy n="69" d="100"/>
        </p:scale>
        <p:origin x="141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FEAEB-3AB7-4E5E-A391-399ADFC06394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055F3-CE5D-494C-B83B-9EC23C1186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307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055F3-CE5D-494C-B83B-9EC23C11865D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055F3-CE5D-494C-B83B-9EC23C11865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055F3-CE5D-494C-B83B-9EC23C11865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710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055F3-CE5D-494C-B83B-9EC23C11865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5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476672"/>
            <a:ext cx="9144000" cy="9409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Проект  </a:t>
            </a:r>
            <a:r>
              <a:rPr lang="ru-RU" b="1" dirty="0" smtClean="0">
                <a:solidFill>
                  <a:srgbClr val="C00000"/>
                </a:solidFill>
              </a:rPr>
              <a:t>«ОГОРОД </a:t>
            </a:r>
            <a:r>
              <a:rPr lang="ru-RU" b="1" dirty="0" smtClean="0">
                <a:solidFill>
                  <a:srgbClr val="C00000"/>
                </a:solidFill>
              </a:rPr>
              <a:t> И ЦВЕТНИК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 smtClean="0">
                <a:solidFill>
                  <a:srgbClr val="C00000"/>
                </a:solidFill>
              </a:rPr>
              <a:t>ПОДОКОННИКЕ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/>
          </a:p>
        </p:txBody>
      </p:sp>
      <p:pic>
        <p:nvPicPr>
          <p:cNvPr id="7" name="Picture 3" descr="C:\Users\Марина\Desktop\ТЕХНИКУМ ПРОЕКТЫ ФОТО\огород на окне 15\DSCN463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417638"/>
            <a:ext cx="9144000" cy="54403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81350"/>
            <a:ext cx="53911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4"/>
          <a:srcRect b="17204"/>
          <a:stretch>
            <a:fillRect/>
          </a:stretch>
        </p:blipFill>
        <p:spPr bwMode="auto">
          <a:xfrm>
            <a:off x="4500562" y="285728"/>
            <a:ext cx="4643438" cy="338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42853"/>
            <a:ext cx="4429124" cy="29289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Экологический  проект  ко Дню рождения Земли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22 </a:t>
            </a:r>
            <a:r>
              <a:rPr lang="ru-RU" b="1" dirty="0" smtClean="0">
                <a:solidFill>
                  <a:srgbClr val="FF0000"/>
                </a:solidFill>
              </a:rPr>
              <a:t>апреля: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643570" y="3857628"/>
            <a:ext cx="3286148" cy="28575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-</a:t>
            </a:r>
            <a:r>
              <a:rPr lang="ru-RU" b="1" dirty="0" smtClean="0">
                <a:solidFill>
                  <a:srgbClr val="FF0000"/>
                </a:solidFill>
              </a:rPr>
              <a:t>рождение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-становление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-развитие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-успехи и достижения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Итоги проведения проектной </a:t>
            </a:r>
            <a:r>
              <a:rPr lang="ru-RU" b="1" dirty="0" smtClean="0">
                <a:solidFill>
                  <a:srgbClr val="FF0000"/>
                </a:solidFill>
              </a:rPr>
              <a:t>работы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600200"/>
            <a:ext cx="7715304" cy="511494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/>
              <a:t>За </a:t>
            </a:r>
            <a:r>
              <a:rPr lang="ru-RU" sz="2800" b="1" dirty="0" smtClean="0">
                <a:solidFill>
                  <a:srgbClr val="C00000"/>
                </a:solidFill>
              </a:rPr>
              <a:t>22 </a:t>
            </a:r>
            <a:r>
              <a:rPr lang="ru-RU" sz="2800" b="1" dirty="0" smtClean="0"/>
              <a:t>года</a:t>
            </a:r>
            <a:r>
              <a:rPr lang="ru-RU" sz="2800" b="1" dirty="0" smtClean="0"/>
              <a:t> </a:t>
            </a:r>
            <a:r>
              <a:rPr lang="ru-RU" sz="2800" b="1" dirty="0" smtClean="0"/>
              <a:t>в нем приняли участие </a:t>
            </a:r>
            <a:r>
              <a:rPr lang="ru-RU" sz="2800" b="1" dirty="0" smtClean="0">
                <a:solidFill>
                  <a:srgbClr val="C00000"/>
                </a:solidFill>
              </a:rPr>
              <a:t>763</a:t>
            </a:r>
            <a:r>
              <a:rPr lang="ru-RU" sz="2800" b="1" dirty="0" smtClean="0"/>
              <a:t> </a:t>
            </a:r>
            <a:r>
              <a:rPr lang="ru-RU" sz="2800" b="1" dirty="0" smtClean="0"/>
              <a:t>студента </a:t>
            </a:r>
            <a:r>
              <a:rPr lang="ru-RU" sz="2600" b="1" dirty="0"/>
              <a:t>(89% от общего числа)</a:t>
            </a:r>
            <a:r>
              <a:rPr lang="ru-RU" sz="2600" b="1" dirty="0" smtClean="0"/>
              <a:t>.</a:t>
            </a:r>
            <a:endParaRPr lang="ru-RU" sz="2600" b="1" dirty="0" smtClean="0"/>
          </a:p>
          <a:p>
            <a:pPr algn="just"/>
            <a:r>
              <a:rPr lang="ru-RU" sz="2800" b="1" dirty="0" smtClean="0"/>
              <a:t>Ими апробировано для выращивания </a:t>
            </a:r>
            <a:r>
              <a:rPr lang="ru-RU" sz="2800" b="1" dirty="0" smtClean="0">
                <a:solidFill>
                  <a:srgbClr val="C00000"/>
                </a:solidFill>
              </a:rPr>
              <a:t>19 </a:t>
            </a:r>
            <a:r>
              <a:rPr lang="ru-RU" sz="2800" b="1" dirty="0" smtClean="0"/>
              <a:t>различных овощных, бобовых и зеленных культур: лук, чеснок, салат, укроп, петрушка, сельдерей, огурцы, помидоры, перец, картофель, шпинат, редис, свекла, морковь, горох, бобы, фасоль, кабачок, тыква.</a:t>
            </a:r>
          </a:p>
          <a:p>
            <a:pPr algn="just"/>
            <a:r>
              <a:rPr lang="ru-RU" sz="2800" b="1" dirty="0" smtClean="0"/>
              <a:t>Выращено из косточек </a:t>
            </a:r>
            <a:r>
              <a:rPr lang="ru-RU" sz="2800" b="1" dirty="0" smtClean="0">
                <a:solidFill>
                  <a:srgbClr val="FF0000"/>
                </a:solidFill>
              </a:rPr>
              <a:t>5</a:t>
            </a:r>
            <a:r>
              <a:rPr lang="ru-RU" sz="2800" b="1" dirty="0" smtClean="0"/>
              <a:t> видов  растений: финиковая пальма, хурма, мандарин, лимон и апельсин.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Итоги проведения проектной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99715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 smtClean="0"/>
              <a:t>Ежегодно по </a:t>
            </a:r>
            <a:r>
              <a:rPr lang="ru-RU" b="1" dirty="0" smtClean="0">
                <a:solidFill>
                  <a:srgbClr val="FF0000"/>
                </a:solidFill>
              </a:rPr>
              <a:t>50</a:t>
            </a:r>
            <a:r>
              <a:rPr lang="ru-RU" b="1" dirty="0" smtClean="0"/>
              <a:t> студентов  первого курса педагогического отделения принимают участие в проекте.</a:t>
            </a:r>
          </a:p>
          <a:p>
            <a:pPr marL="0" indent="0" algn="ctr">
              <a:buNone/>
            </a:pPr>
            <a:endParaRPr lang="ru-RU" b="1" dirty="0" smtClean="0"/>
          </a:p>
          <a:p>
            <a:pPr algn="ctr"/>
            <a:r>
              <a:rPr lang="ru-RU" b="1" dirty="0" smtClean="0"/>
              <a:t>Ими апробировано </a:t>
            </a:r>
            <a:r>
              <a:rPr lang="ru-RU" b="1" dirty="0" smtClean="0">
                <a:solidFill>
                  <a:srgbClr val="FF0000"/>
                </a:solidFill>
              </a:rPr>
              <a:t>63</a:t>
            </a:r>
            <a:r>
              <a:rPr lang="ru-RU" b="1" dirty="0" smtClean="0"/>
              <a:t> </a:t>
            </a:r>
            <a:r>
              <a:rPr lang="ru-RU" b="1" dirty="0"/>
              <a:t>декоративные </a:t>
            </a:r>
            <a:r>
              <a:rPr lang="ru-RU" b="1" dirty="0" smtClean="0"/>
              <a:t>культуры.</a:t>
            </a:r>
          </a:p>
          <a:p>
            <a:pPr algn="ctr"/>
            <a:r>
              <a:rPr lang="ru-RU" b="1" dirty="0" smtClean="0"/>
              <a:t>Членам </a:t>
            </a:r>
            <a:r>
              <a:rPr lang="ru-RU" b="1" dirty="0"/>
              <a:t>жюри пришлось оценить работы по темам: «Цветы для Маши и медведя», «Цветущий зоосад», «Цветочная радуга», «Овощи путешествуют», «Японский огород» (по аналогии с садом камней), «Огород Незнайки на Луне», «Овощная радуга», «Остров объедения», «Цветочный город», «Чудесный сад Мальвины».  Участниками и зрителями конкурса в разные годы стали не только студенты и преподаватели СПК, но и воспитатели, дети из близлежащих ДОУ (№ 35, 34, 40, 33, 8, 27), учащиеся и педагоги школы № 4, журналисты местной газеты, родители студентов.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81226933"/>
      </p:ext>
    </p:ext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Итоги проведения проектной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П</a:t>
            </a:r>
            <a:r>
              <a:rPr lang="ru-RU" b="1" dirty="0" smtClean="0"/>
              <a:t>роектная </a:t>
            </a:r>
            <a:r>
              <a:rPr lang="ru-RU" b="1" dirty="0"/>
              <a:t>работа по созданию огорода и цветника на подоконнике способствует формированию профессиональных навыков будущих педагогов, является одним из эффективных средств экологического образования студентов и способствует озеленению родного города.</a:t>
            </a:r>
          </a:p>
          <a:p>
            <a:pPr marL="0" indent="0" algn="ctr">
              <a:buNone/>
            </a:pPr>
            <a:r>
              <a:rPr lang="ru-RU" b="1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719022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37104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Цветочную рассаду, выращенную студентами, </a:t>
            </a:r>
            <a:r>
              <a:rPr lang="ru-RU" sz="2800" b="1" dirty="0" smtClean="0"/>
              <a:t>высаживают </a:t>
            </a:r>
            <a:r>
              <a:rPr lang="ru-RU" sz="2800" b="1" dirty="0" smtClean="0"/>
              <a:t>на клумбы перед зданием </a:t>
            </a:r>
            <a:r>
              <a:rPr lang="ru-RU" sz="2800" b="1" dirty="0" smtClean="0"/>
              <a:t>СПК, в ДОУ и школах </a:t>
            </a:r>
            <a:r>
              <a:rPr lang="ru-RU" sz="2800" b="1" dirty="0" smtClean="0"/>
              <a:t>на практике.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pic>
        <p:nvPicPr>
          <p:cNvPr id="1026" name="Picture 2" descr="C:\Users\ТСО\Desktop\5 кабинет\МОЁ\лето2015\DSCN51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71" y="3257600"/>
            <a:ext cx="480053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ТСО\Desktop\5 кабинет\МОЁ\лето2015\DSCN51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 t="8545" r="4346" b="16498"/>
          <a:stretch/>
        </p:blipFill>
        <p:spPr bwMode="auto">
          <a:xfrm>
            <a:off x="105764" y="1831409"/>
            <a:ext cx="4285397" cy="285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473489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28596" y="142874"/>
            <a:ext cx="8286808" cy="29260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/>
              <a:t>В разные годы участниками проекта стали </a:t>
            </a:r>
            <a:r>
              <a:rPr lang="ru-RU" sz="3100" b="1" dirty="0">
                <a:solidFill>
                  <a:srgbClr val="C00000"/>
                </a:solidFill>
              </a:rPr>
              <a:t>преподаватели</a:t>
            </a:r>
            <a:r>
              <a:rPr lang="ru-RU" sz="3100" b="1" dirty="0"/>
              <a:t> </a:t>
            </a:r>
            <a:r>
              <a:rPr lang="ru-RU" sz="3100" b="1" dirty="0" err="1"/>
              <a:t>Саткинского</a:t>
            </a:r>
            <a:r>
              <a:rPr lang="ru-RU" sz="3100" b="1" dirty="0"/>
              <a:t> политехнического  колледжа: </a:t>
            </a:r>
            <a:br>
              <a:rPr lang="ru-RU" sz="3100" b="1" dirty="0"/>
            </a:br>
            <a:r>
              <a:rPr lang="ru-RU" sz="3100" b="1" dirty="0"/>
              <a:t>Тимакова М.Н., Васильева Т.И., </a:t>
            </a:r>
            <a:br>
              <a:rPr lang="ru-RU" sz="3100" b="1" dirty="0"/>
            </a:br>
            <a:r>
              <a:rPr lang="ru-RU" sz="3100" b="1" dirty="0" err="1"/>
              <a:t>Ефимина</a:t>
            </a:r>
            <a:r>
              <a:rPr lang="ru-RU" sz="3100" b="1" dirty="0"/>
              <a:t> О.Е., </a:t>
            </a:r>
            <a:r>
              <a:rPr lang="ru-RU" sz="3100" b="1" dirty="0" err="1"/>
              <a:t>Радомская</a:t>
            </a:r>
            <a:r>
              <a:rPr lang="ru-RU" sz="3100" b="1" dirty="0"/>
              <a:t> Т.М., </a:t>
            </a:r>
            <a:br>
              <a:rPr lang="ru-RU" sz="3100" b="1" dirty="0"/>
            </a:br>
            <a:r>
              <a:rPr lang="ru-RU" sz="3100" b="1" dirty="0"/>
              <a:t>а также </a:t>
            </a:r>
            <a:r>
              <a:rPr lang="ru-RU" sz="3100" b="1" dirty="0">
                <a:solidFill>
                  <a:srgbClr val="C00000"/>
                </a:solidFill>
              </a:rPr>
              <a:t>родители студентов.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3100" b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2364182" cy="39484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796300"/>
            <a:ext cx="2066946" cy="3452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98" y="2796300"/>
            <a:ext cx="2354978" cy="3933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2778" y="6525344"/>
            <a:ext cx="3579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Работы Тимаковой М.Н.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29496" r="5197" b="22699"/>
          <a:stretch/>
        </p:blipFill>
        <p:spPr>
          <a:xfrm>
            <a:off x="12367" y="26964"/>
            <a:ext cx="5343756" cy="37620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4" r="13776" b="9894"/>
          <a:stretch/>
        </p:blipFill>
        <p:spPr>
          <a:xfrm>
            <a:off x="415993" y="3687887"/>
            <a:ext cx="4536504" cy="30659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56123" y="26965"/>
            <a:ext cx="36803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2019 году преподаватель Тимакова М.Н. </a:t>
            </a:r>
          </a:p>
          <a:p>
            <a:pPr lvl="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студентка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Шарафутдинова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 участниками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дистанционного практикума «Огород на окне» Областного центра дополнительного образования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в  </a:t>
            </a:r>
          </a:p>
          <a:p>
            <a:pPr lvl="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Челябинск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:\Users\Марина\Desktop\ТЕХНИКУМ ПРОЕКТЫ ФОТО\огород на окне 15\DSCN3953.JPG"/>
          <p:cNvPicPr>
            <a:picLocks noChangeAspect="1" noChangeArrowheads="1"/>
          </p:cNvPicPr>
          <p:nvPr/>
        </p:nvPicPr>
        <p:blipFill>
          <a:blip r:embed="rId4" cstate="print"/>
          <a:srcRect t="13574" r="12819" b="5927"/>
          <a:stretch>
            <a:fillRect/>
          </a:stretch>
        </p:blipFill>
        <p:spPr bwMode="auto">
          <a:xfrm>
            <a:off x="5652120" y="2589254"/>
            <a:ext cx="3371071" cy="4151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4276898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759" t="4684" r="3621" b="21792"/>
          <a:stretch>
            <a:fillRect/>
          </a:stretch>
        </p:blipFill>
        <p:spPr bwMode="auto">
          <a:xfrm>
            <a:off x="0" y="0"/>
            <a:ext cx="517207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7516" t="4297" r="2614" b="21093"/>
          <a:stretch>
            <a:fillRect/>
          </a:stretch>
        </p:blipFill>
        <p:spPr bwMode="auto">
          <a:xfrm>
            <a:off x="4214810" y="3429000"/>
            <a:ext cx="492919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214942" y="1"/>
            <a:ext cx="3786214" cy="3429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1998-1999 учебный год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3929058" cy="314327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Так начинался проект…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Первый год –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год </a:t>
            </a:r>
            <a:r>
              <a:rPr lang="ru-RU" b="1" dirty="0" smtClean="0">
                <a:solidFill>
                  <a:schemeClr val="tx1"/>
                </a:solidFill>
              </a:rPr>
              <a:t>рождения!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52387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20037" t="5391" r="11581" b="8870"/>
          <a:stretch>
            <a:fillRect/>
          </a:stretch>
        </p:blipFill>
        <p:spPr bwMode="auto">
          <a:xfrm>
            <a:off x="5600700" y="0"/>
            <a:ext cx="35433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4282" y="0"/>
            <a:ext cx="5286412" cy="360045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Организатор  проекта</a:t>
            </a:r>
            <a:br>
              <a:rPr lang="ru-RU" sz="2800" b="1" dirty="0" smtClean="0"/>
            </a:br>
            <a:r>
              <a:rPr lang="ru-RU" sz="2800" b="1" dirty="0" smtClean="0"/>
              <a:t>преподаватель естественнонаучных дисциплин </a:t>
            </a:r>
            <a:r>
              <a:rPr lang="ru-RU" sz="2800" b="1" dirty="0" err="1" smtClean="0"/>
              <a:t>Саткинского</a:t>
            </a:r>
            <a:r>
              <a:rPr lang="ru-RU" sz="2800" b="1" dirty="0" smtClean="0"/>
              <a:t> политехнического колледжа  Тимакова </a:t>
            </a:r>
            <a:br>
              <a:rPr lang="ru-RU" sz="2800" b="1" dirty="0" smtClean="0"/>
            </a:br>
            <a:r>
              <a:rPr lang="ru-RU" sz="2800" b="1" dirty="0" smtClean="0"/>
              <a:t>Марина Николаевна</a:t>
            </a:r>
            <a:br>
              <a:rPr lang="ru-RU" sz="2800" b="1" dirty="0" smtClean="0"/>
            </a:br>
            <a:r>
              <a:rPr lang="ru-RU" sz="2800" b="1" dirty="0" smtClean="0"/>
              <a:t>со своими </a:t>
            </a:r>
            <a:r>
              <a:rPr lang="ru-RU" sz="2800" b="1" dirty="0" smtClean="0"/>
              <a:t>работами</a:t>
            </a:r>
            <a:endParaRPr lang="ru-RU" sz="20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282" y="6215082"/>
            <a:ext cx="8750206" cy="5000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Огород  «Киндер-сюрприз» студентов 22 </a:t>
            </a:r>
            <a:r>
              <a:rPr lang="ru-RU" sz="2800" b="1" dirty="0" smtClean="0">
                <a:solidFill>
                  <a:srgbClr val="FF0000"/>
                </a:solidFill>
              </a:rPr>
              <a:t>группы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379" b="62894"/>
          <a:stretch>
            <a:fillRect/>
          </a:stretch>
        </p:blipFill>
        <p:spPr bwMode="auto">
          <a:xfrm>
            <a:off x="0" y="0"/>
            <a:ext cx="54483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724" t="52756" b="10236"/>
          <a:stretch>
            <a:fillRect/>
          </a:stretch>
        </p:blipFill>
        <p:spPr bwMode="auto">
          <a:xfrm>
            <a:off x="3714750" y="3276600"/>
            <a:ext cx="54292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929322" y="1"/>
            <a:ext cx="3071834" cy="24288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Огород Незнайки появился даже на Луне!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282" y="3857628"/>
            <a:ext cx="3357586" cy="178117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Там в теплице зеленые ветки,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А на них – красные детки!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717" t="3512" r="20230" b="61460"/>
          <a:stretch>
            <a:fillRect/>
          </a:stretch>
        </p:blipFill>
        <p:spPr bwMode="auto">
          <a:xfrm>
            <a:off x="0" y="3248025"/>
            <a:ext cx="52482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2913" t="55823" r="5882" b="9427"/>
          <a:stretch>
            <a:fillRect/>
          </a:stretch>
        </p:blipFill>
        <p:spPr bwMode="auto">
          <a:xfrm>
            <a:off x="3752850" y="0"/>
            <a:ext cx="53911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3786182" cy="360045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1999-2000 учебный </a:t>
            </a:r>
            <a:r>
              <a:rPr lang="ru-RU" sz="3200" b="1" dirty="0" smtClean="0">
                <a:solidFill>
                  <a:srgbClr val="FF0000"/>
                </a:solidFill>
              </a:rPr>
              <a:t>год </a:t>
            </a:r>
            <a:r>
              <a:rPr lang="ru-RU" sz="2400" b="1" dirty="0" smtClean="0">
                <a:solidFill>
                  <a:srgbClr val="FF0000"/>
                </a:solidFill>
              </a:rPr>
              <a:t>- </a:t>
            </a:r>
            <a:r>
              <a:rPr lang="ru-RU" sz="2400" b="1" dirty="0" smtClean="0"/>
              <a:t>проект продолжается…</a:t>
            </a:r>
            <a:br>
              <a:rPr lang="ru-RU" sz="2400" b="1" dirty="0" smtClean="0"/>
            </a:br>
            <a:r>
              <a:rPr lang="ru-RU" sz="2400" b="1" dirty="0" smtClean="0"/>
              <a:t>Луковая принцесса и Королева Помидорка в руках у победительницы </a:t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Лифановой </a:t>
            </a:r>
            <a:r>
              <a:rPr lang="ru-RU" sz="2400" b="1" dirty="0" smtClean="0">
                <a:solidFill>
                  <a:srgbClr val="FF0000"/>
                </a:solidFill>
              </a:rPr>
              <a:t>Ирины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86446" y="3714752"/>
            <a:ext cx="3000396" cy="292895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Готовь корзинки для будущего урожая весной!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Второй год реализации проектов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мини-огородов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2320" t="6038" r="13368" b="60110"/>
          <a:stretch>
            <a:fillRect/>
          </a:stretch>
        </p:blipFill>
        <p:spPr bwMode="auto">
          <a:xfrm>
            <a:off x="0" y="0"/>
            <a:ext cx="54006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1533" t="55535" r="13893" b="10156"/>
          <a:stretch>
            <a:fillRect/>
          </a:stretch>
        </p:blipFill>
        <p:spPr bwMode="auto">
          <a:xfrm>
            <a:off x="3724275" y="3286125"/>
            <a:ext cx="54197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500694" y="1"/>
            <a:ext cx="3643306" cy="321468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«Гости из Японии» представляли свой огород на японском языке, но победить им это не </a:t>
            </a:r>
            <a:r>
              <a:rPr lang="ru-RU" sz="2400" b="1" dirty="0" smtClean="0">
                <a:solidFill>
                  <a:srgbClr val="FF0000"/>
                </a:solidFill>
              </a:rPr>
              <a:t>помешало…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44" y="3571876"/>
            <a:ext cx="3500462" cy="3169492"/>
          </a:xfrm>
        </p:spPr>
        <p:txBody>
          <a:bodyPr>
            <a:normAutofit fontScale="925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Научились  студенты тому, что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пригодиться </a:t>
            </a:r>
            <a:r>
              <a:rPr lang="ru-RU" b="1" dirty="0" smtClean="0">
                <a:solidFill>
                  <a:schemeClr val="tx1"/>
                </a:solidFill>
              </a:rPr>
              <a:t>на практике в детском саду!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 l="9077" t="5436" r="3077" b="59138"/>
          <a:stretch>
            <a:fillRect/>
          </a:stretch>
        </p:blipFill>
        <p:spPr bwMode="auto">
          <a:xfrm>
            <a:off x="1" y="0"/>
            <a:ext cx="5357818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10462" t="54171" r="2000" b="10215"/>
          <a:stretch>
            <a:fillRect/>
          </a:stretch>
        </p:blipFill>
        <p:spPr bwMode="auto">
          <a:xfrm>
            <a:off x="4283967" y="2492896"/>
            <a:ext cx="486003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3071810"/>
            <a:ext cx="3999388" cy="36695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«Японский сад камней»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очаровал </a:t>
            </a:r>
            <a:r>
              <a:rPr lang="ru-RU" b="1" dirty="0" smtClean="0">
                <a:solidFill>
                  <a:srgbClr val="FF0000"/>
                </a:solidFill>
              </a:rPr>
              <a:t>гостей!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9211" t="3947" r="9795" b="64098"/>
          <a:stretch>
            <a:fillRect/>
          </a:stretch>
        </p:blipFill>
        <p:spPr bwMode="auto">
          <a:xfrm>
            <a:off x="0" y="3619500"/>
            <a:ext cx="52768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4240" t="56485" r="14766" b="11090"/>
          <a:stretch>
            <a:fillRect/>
          </a:stretch>
        </p:blipFill>
        <p:spPr bwMode="auto">
          <a:xfrm>
            <a:off x="3786182" y="142852"/>
            <a:ext cx="5357818" cy="342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3714744" cy="3600451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2000-2001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учебный </a:t>
            </a:r>
            <a:r>
              <a:rPr lang="ru-RU" sz="3200" b="1" dirty="0" smtClean="0">
                <a:solidFill>
                  <a:srgbClr val="FF0000"/>
                </a:solidFill>
              </a:rPr>
              <a:t>год –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3-ий проектный </a:t>
            </a:r>
            <a:r>
              <a:rPr lang="ru-RU" sz="3200" b="1" dirty="0" smtClean="0">
                <a:solidFill>
                  <a:srgbClr val="FF0000"/>
                </a:solidFill>
              </a:rPr>
              <a:t>год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Загадаем вам загадки,</a:t>
            </a:r>
            <a:br>
              <a:rPr lang="ru-RU" sz="2400" b="1" dirty="0" smtClean="0"/>
            </a:br>
            <a:r>
              <a:rPr lang="ru-RU" sz="2400" b="1" dirty="0" smtClean="0"/>
              <a:t>Да и бросим  их на грядки,</a:t>
            </a:r>
            <a:br>
              <a:rPr lang="ru-RU" sz="2400" b="1" dirty="0" smtClean="0"/>
            </a:br>
            <a:r>
              <a:rPr lang="ru-RU" sz="2400" b="1" dirty="0" smtClean="0"/>
              <a:t>Те загадки в рост пойдут,</a:t>
            </a:r>
            <a:br>
              <a:rPr lang="ru-RU" sz="2400" b="1" dirty="0" smtClean="0"/>
            </a:br>
            <a:r>
              <a:rPr lang="ru-RU" sz="2400" b="1" dirty="0" smtClean="0"/>
              <a:t>Урожай  нам принесут!</a:t>
            </a:r>
            <a:endParaRPr lang="ru-RU" sz="2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29256" y="3571876"/>
            <a:ext cx="3571900" cy="206692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Овощная семейка дала отменный </a:t>
            </a:r>
            <a:r>
              <a:rPr lang="ru-RU" b="1" dirty="0" smtClean="0">
                <a:solidFill>
                  <a:srgbClr val="FF0000"/>
                </a:solidFill>
              </a:rPr>
              <a:t>урожай…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2368" t="6569" r="13289" b="59489"/>
          <a:stretch>
            <a:fillRect/>
          </a:stretch>
        </p:blipFill>
        <p:spPr bwMode="auto">
          <a:xfrm>
            <a:off x="0" y="0"/>
            <a:ext cx="53816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2895" t="55839" r="12763" b="10402"/>
          <a:stretch>
            <a:fillRect/>
          </a:stretch>
        </p:blipFill>
        <p:spPr bwMode="auto">
          <a:xfrm>
            <a:off x="3762375" y="3333750"/>
            <a:ext cx="53816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786446" y="1"/>
            <a:ext cx="2643206" cy="328612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«Звездный калейдоскоп» </a:t>
            </a:r>
            <a:r>
              <a:rPr lang="ru-RU" sz="2800" b="1" dirty="0" smtClean="0"/>
              <a:t>блистал разнообразием овощных </a:t>
            </a:r>
            <a:r>
              <a:rPr lang="ru-RU" sz="2800" b="1" dirty="0" smtClean="0"/>
              <a:t>культур</a:t>
            </a:r>
            <a:endParaRPr lang="ru-RU" sz="28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" y="3571876"/>
            <a:ext cx="3762374" cy="328612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Свои работы студенты оформляют, используя бросовые материалы.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Чудеса для детей они делают из ненужных вещей!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169" t="1618" r="4174" b="62416"/>
          <a:stretch>
            <a:fillRect/>
          </a:stretch>
        </p:blipFill>
        <p:spPr bwMode="auto">
          <a:xfrm>
            <a:off x="0" y="3257550"/>
            <a:ext cx="54006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002" t="52902" r="3840" b="10942"/>
          <a:stretch>
            <a:fillRect/>
          </a:stretch>
        </p:blipFill>
        <p:spPr bwMode="auto">
          <a:xfrm>
            <a:off x="4000496" y="0"/>
            <a:ext cx="5143504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1"/>
            <a:ext cx="3643338" cy="321468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2001 – 2002 учебный год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«Чудо остров»- огород вырос среди буйных вод!</a:t>
            </a:r>
            <a:endParaRPr lang="ru-RU" sz="2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643570" y="3357562"/>
            <a:ext cx="3286148" cy="228123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Здесь петрушка и салат,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Урожаю каждый рад!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7368" t="60330" r="3308" b="4959"/>
          <a:stretch>
            <a:fillRect/>
          </a:stretch>
        </p:blipFill>
        <p:spPr bwMode="auto">
          <a:xfrm rot="10800000">
            <a:off x="0" y="0"/>
            <a:ext cx="56578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8120" t="10652" r="3008" b="55097"/>
          <a:stretch>
            <a:fillRect/>
          </a:stretch>
        </p:blipFill>
        <p:spPr bwMode="auto">
          <a:xfrm rot="10800000">
            <a:off x="3571868" y="3571876"/>
            <a:ext cx="5572132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643570" y="0"/>
            <a:ext cx="3500430" cy="360045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Я вырос на грядке, </a:t>
            </a:r>
            <a:br>
              <a:rPr lang="ru-RU" sz="2800" b="1" dirty="0" smtClean="0"/>
            </a:br>
            <a:r>
              <a:rPr lang="ru-RU" sz="2800" b="1" dirty="0" smtClean="0"/>
              <a:t>Характер мой гадкий,</a:t>
            </a:r>
            <a:br>
              <a:rPr lang="ru-RU" sz="2800" b="1" dirty="0" smtClean="0"/>
            </a:br>
            <a:r>
              <a:rPr lang="ru-RU" sz="2800" b="1" dirty="0" smtClean="0"/>
              <a:t>Куда ни приду,</a:t>
            </a:r>
            <a:br>
              <a:rPr lang="ru-RU" sz="2800" b="1" dirty="0" smtClean="0"/>
            </a:br>
            <a:r>
              <a:rPr lang="ru-RU" sz="2800" b="1" dirty="0" smtClean="0"/>
              <a:t>Всех до слез доведу.</a:t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>
                <a:solidFill>
                  <a:srgbClr val="FF0000"/>
                </a:solidFill>
              </a:rPr>
              <a:t>Кто я?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42844" y="3786190"/>
            <a:ext cx="3214710" cy="168116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Так оформила лук студентка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Фархутдинова </a:t>
            </a:r>
            <a:r>
              <a:rPr lang="ru-RU" b="1" dirty="0" smtClean="0">
                <a:solidFill>
                  <a:schemeClr val="tx1"/>
                </a:solidFill>
              </a:rPr>
              <a:t>Ирина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3698" t="1031" r="11686" b="63543"/>
          <a:stretch>
            <a:fillRect/>
          </a:stretch>
        </p:blipFill>
        <p:spPr bwMode="auto">
          <a:xfrm>
            <a:off x="0" y="3257550"/>
            <a:ext cx="54483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3550" t="52202" r="11982" b="12278"/>
          <a:stretch>
            <a:fillRect/>
          </a:stretch>
        </p:blipFill>
        <p:spPr bwMode="auto">
          <a:xfrm>
            <a:off x="3705225" y="0"/>
            <a:ext cx="543877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3714744" cy="3600451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Блестящее оформление огорода у 12 группы…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5008" y="3643314"/>
            <a:ext cx="3428992" cy="3214686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И блестящий результат – победа в конкурсе защиты проектов!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1652" t="3986" r="5605" b="63587"/>
          <a:stretch>
            <a:fillRect/>
          </a:stretch>
        </p:blipFill>
        <p:spPr bwMode="auto">
          <a:xfrm>
            <a:off x="0" y="0"/>
            <a:ext cx="5343525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9587" t="54257" r="7227" b="13044"/>
          <a:stretch>
            <a:fillRect/>
          </a:stretch>
        </p:blipFill>
        <p:spPr bwMode="auto">
          <a:xfrm>
            <a:off x="3771900" y="3419475"/>
            <a:ext cx="53721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643570" y="1"/>
            <a:ext cx="3320918" cy="360045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Игрушечный пес – идеальный сторож для огорода, ведь он не ест листья салата!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3786182" cy="342900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Современные Золушки быстро рассортировали семена гороха, фасоли и бобов, чем покорили </a:t>
            </a:r>
            <a:r>
              <a:rPr lang="ru-RU" b="1" dirty="0" smtClean="0">
                <a:solidFill>
                  <a:schemeClr val="tx1"/>
                </a:solidFill>
              </a:rPr>
              <a:t>зрителей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8309" t="8264" r="9742" b="56841"/>
          <a:stretch>
            <a:fillRect/>
          </a:stretch>
        </p:blipFill>
        <p:spPr bwMode="auto">
          <a:xfrm>
            <a:off x="0" y="3238500"/>
            <a:ext cx="54483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0745" t="54821" r="8453" b="11570"/>
          <a:stretch>
            <a:fillRect/>
          </a:stretch>
        </p:blipFill>
        <p:spPr bwMode="auto">
          <a:xfrm>
            <a:off x="3771900" y="0"/>
            <a:ext cx="53721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1"/>
            <a:ext cx="3429024" cy="33575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2002- 2003 учебный год.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Проект проводится в 5-ый раз и набирает силы…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72132" y="3500438"/>
            <a:ext cx="3571868" cy="3357562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 smtClean="0">
                <a:solidFill>
                  <a:schemeClr val="tx1"/>
                </a:solidFill>
              </a:rPr>
              <a:t>В нем принимают участие не только студенты, но преподаватели.</a:t>
            </a:r>
          </a:p>
          <a:p>
            <a:endParaRPr lang="ru-RU" sz="3400" b="1" dirty="0" smtClean="0">
              <a:solidFill>
                <a:schemeClr val="tx1"/>
              </a:solidFill>
            </a:endParaRPr>
          </a:p>
          <a:p>
            <a:r>
              <a:rPr lang="ru-RU" sz="3400" b="1" dirty="0" smtClean="0">
                <a:solidFill>
                  <a:schemeClr val="tx1"/>
                </a:solidFill>
              </a:rPr>
              <a:t>Огород  Васильевой Татьяны Ивановны вызвал восторг своим разнообразием, оформлением и защитой в стихах!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9530" t="6787" r="16057" b="59005"/>
          <a:stretch>
            <a:fillRect/>
          </a:stretch>
        </p:blipFill>
        <p:spPr bwMode="auto">
          <a:xfrm>
            <a:off x="0" y="0"/>
            <a:ext cx="54292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0052" t="53575" r="15535" b="12308"/>
          <a:stretch>
            <a:fillRect/>
          </a:stretch>
        </p:blipFill>
        <p:spPr bwMode="auto">
          <a:xfrm>
            <a:off x="3714750" y="3267075"/>
            <a:ext cx="54292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29250" y="-333376"/>
            <a:ext cx="3500462" cy="360045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«Остров объедения» в океане есть,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600450"/>
            <a:ext cx="3643306" cy="304326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Весь покрыт салатом, луком,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Абсолютно весь!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967" t="14850" r="11952" b="40120"/>
          <a:stretch>
            <a:fillRect/>
          </a:stretch>
        </p:blipFill>
        <p:spPr bwMode="auto">
          <a:xfrm>
            <a:off x="0" y="3276600"/>
            <a:ext cx="54197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19512" t="2238" r="7445" b="65354"/>
          <a:stretch>
            <a:fillRect/>
          </a:stretch>
        </p:blipFill>
        <p:spPr bwMode="auto">
          <a:xfrm>
            <a:off x="3724275" y="0"/>
            <a:ext cx="54197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3714744" cy="36004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 насекомых появился свой </a:t>
            </a:r>
            <a:r>
              <a:rPr lang="ru-RU" sz="3600" b="1" dirty="0" smtClean="0">
                <a:solidFill>
                  <a:srgbClr val="FF0000"/>
                </a:solidFill>
              </a:rPr>
              <a:t>огород…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29256" y="3500438"/>
            <a:ext cx="3714744" cy="321471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Он красочный и урожайный. Про него студенты даже сказку сочинили, костюмы смастерили и жюри покорили!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899" t="63742" r="26573" b="4029"/>
          <a:stretch>
            <a:fillRect/>
          </a:stretch>
        </p:blipFill>
        <p:spPr bwMode="auto">
          <a:xfrm>
            <a:off x="0" y="0"/>
            <a:ext cx="53816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24968" t="3414" r="1170" b="63882"/>
          <a:stretch>
            <a:fillRect/>
          </a:stretch>
        </p:blipFill>
        <p:spPr bwMode="auto">
          <a:xfrm>
            <a:off x="3733800" y="3717032"/>
            <a:ext cx="5410200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57818" y="0"/>
            <a:ext cx="3643338" cy="360045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2003-2004учебныйгод.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В 6-ом конкурсе  </a:t>
            </a:r>
            <a:r>
              <a:rPr lang="ru-RU" sz="2800" b="1" dirty="0" smtClean="0"/>
              <a:t>проектов победил «Огород насекомых», где «цветы, гусеницы и бабочки» – это грядки с </a:t>
            </a:r>
            <a:r>
              <a:rPr lang="ru-RU" sz="2800" b="1" dirty="0" smtClean="0"/>
              <a:t>овощами</a:t>
            </a:r>
            <a:endParaRPr lang="ru-RU" sz="28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500438"/>
            <a:ext cx="3643306" cy="2880890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А огород Винни-Пуха порадовал зрителей юмором и красочным </a:t>
            </a:r>
            <a:r>
              <a:rPr lang="ru-RU" b="1" dirty="0" smtClean="0">
                <a:solidFill>
                  <a:schemeClr val="tx1"/>
                </a:solidFill>
              </a:rPr>
              <a:t>оформлением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4811" t="64061" r="21586" b="3145"/>
          <a:stretch>
            <a:fillRect/>
          </a:stretch>
        </p:blipFill>
        <p:spPr bwMode="auto">
          <a:xfrm>
            <a:off x="0" y="3381375"/>
            <a:ext cx="53911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1394" t="1169" r="52091" b="47932"/>
          <a:stretch>
            <a:fillRect/>
          </a:stretch>
        </p:blipFill>
        <p:spPr bwMode="auto">
          <a:xfrm>
            <a:off x="5648325" y="0"/>
            <a:ext cx="34956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"/>
            <a:ext cx="4529142" cy="360045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Сказка «Репка» на новый лад!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Зритель видеть сказку рад!</a:t>
            </a:r>
            <a:endParaRPr lang="ru-RU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5008" y="4357694"/>
            <a:ext cx="3286148" cy="200026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Сатгалеева</a:t>
            </a:r>
            <a:r>
              <a:rPr lang="ru-RU" dirty="0" smtClean="0">
                <a:solidFill>
                  <a:schemeClr val="bg1"/>
                </a:solidFill>
              </a:rPr>
              <a:t> Лилия в роли «Репки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6" y="5857892"/>
            <a:ext cx="3714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2004-2005 учебный год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48162" t="22122" r="5196" b="38130"/>
          <a:stretch>
            <a:fillRect/>
          </a:stretch>
        </p:blipFill>
        <p:spPr bwMode="auto">
          <a:xfrm>
            <a:off x="0" y="-142900"/>
            <a:ext cx="35052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634" t="64478" r="27376" b="2698"/>
          <a:stretch>
            <a:fillRect/>
          </a:stretch>
        </p:blipFill>
        <p:spPr bwMode="auto">
          <a:xfrm>
            <a:off x="3733800" y="3381375"/>
            <a:ext cx="54102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643306" y="0"/>
            <a:ext cx="5500694" cy="3600451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Криваль</a:t>
            </a:r>
            <a:r>
              <a:rPr lang="ru-RU" sz="3200" b="1" dirty="0" smtClean="0">
                <a:solidFill>
                  <a:srgbClr val="FF0000"/>
                </a:solidFill>
              </a:rPr>
              <a:t> Максим </a:t>
            </a:r>
            <a:r>
              <a:rPr lang="ru-RU" sz="3200" b="1" dirty="0" smtClean="0"/>
              <a:t>получил награду за оформление огорода для «Фабрики звезд». Надежный забор теперь окружает грядки молодых </a:t>
            </a:r>
            <a:r>
              <a:rPr lang="ru-RU" sz="3200" b="1" dirty="0" smtClean="0"/>
              <a:t>певцов</a:t>
            </a:r>
            <a:endParaRPr lang="ru-RU" sz="32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4071942"/>
            <a:ext cx="3571868" cy="278605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Герои сказки «Репка» </a:t>
            </a:r>
            <a:r>
              <a:rPr lang="ru-RU" b="1" dirty="0" smtClean="0">
                <a:solidFill>
                  <a:schemeClr val="tx1"/>
                </a:solidFill>
              </a:rPr>
              <a:t>размышляют о съедобных вершках и </a:t>
            </a:r>
            <a:r>
              <a:rPr lang="ru-RU" b="1" dirty="0" smtClean="0">
                <a:solidFill>
                  <a:schemeClr val="tx1"/>
                </a:solidFill>
              </a:rPr>
              <a:t>корешках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5528" t="3217" r="23241" b="64254"/>
          <a:stretch>
            <a:fillRect/>
          </a:stretch>
        </p:blipFill>
        <p:spPr bwMode="auto">
          <a:xfrm>
            <a:off x="0" y="3390900"/>
            <a:ext cx="54006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27764" t="63718" r="1759" b="3306"/>
          <a:stretch>
            <a:fillRect/>
          </a:stretch>
        </p:blipFill>
        <p:spPr bwMode="auto">
          <a:xfrm>
            <a:off x="3800475" y="0"/>
            <a:ext cx="53435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0"/>
            <a:ext cx="3643338" cy="33575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Вытянули «Репку» - пора репницу варить, гостей кормить!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00694" y="3571876"/>
            <a:ext cx="3500462" cy="316949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 опять за работой Золушки…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902" t="733" r="49868" b="59854"/>
          <a:stretch>
            <a:fillRect/>
          </a:stretch>
        </p:blipFill>
        <p:spPr bwMode="auto">
          <a:xfrm>
            <a:off x="0" y="0"/>
            <a:ext cx="3643338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51583" t="31439" b="33639"/>
          <a:stretch>
            <a:fillRect/>
          </a:stretch>
        </p:blipFill>
        <p:spPr bwMode="auto">
          <a:xfrm>
            <a:off x="5648325" y="3228975"/>
            <a:ext cx="34956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000496" y="0"/>
            <a:ext cx="4457704" cy="360045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Слава, слава, слава, слава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победителям!!!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4095750"/>
            <a:ext cx="5429256" cy="29336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Коростелева Ольга и </a:t>
            </a:r>
            <a:r>
              <a:rPr lang="ru-RU" b="1" dirty="0" err="1" smtClean="0">
                <a:solidFill>
                  <a:schemeClr val="tx1"/>
                </a:solidFill>
              </a:rPr>
              <a:t>Сарварова</a:t>
            </a:r>
            <a:r>
              <a:rPr lang="ru-RU" b="1" dirty="0" smtClean="0">
                <a:solidFill>
                  <a:schemeClr val="tx1"/>
                </a:solidFill>
              </a:rPr>
              <a:t> Юлия, получили награды за творческий подход к </a:t>
            </a:r>
            <a:r>
              <a:rPr lang="ru-RU" b="1" dirty="0" smtClean="0">
                <a:solidFill>
                  <a:schemeClr val="tx1"/>
                </a:solidFill>
              </a:rPr>
              <a:t>оформлению </a:t>
            </a:r>
            <a:r>
              <a:rPr lang="ru-RU" b="1" dirty="0" smtClean="0">
                <a:solidFill>
                  <a:schemeClr val="tx1"/>
                </a:solidFill>
              </a:rPr>
              <a:t>овощных </a:t>
            </a:r>
            <a:r>
              <a:rPr lang="ru-RU" b="1" dirty="0" smtClean="0">
                <a:solidFill>
                  <a:schemeClr val="tx1"/>
                </a:solidFill>
              </a:rPr>
              <a:t>грядок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t="61870" r="52770" b="458"/>
          <a:stretch>
            <a:fillRect/>
          </a:stretch>
        </p:blipFill>
        <p:spPr bwMode="auto">
          <a:xfrm>
            <a:off x="0" y="2943225"/>
            <a:ext cx="340995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 l="7342" t="7484" r="9104" b="17672"/>
          <a:stretch>
            <a:fillRect/>
          </a:stretch>
        </p:blipFill>
        <p:spPr bwMode="auto">
          <a:xfrm>
            <a:off x="3724275" y="0"/>
            <a:ext cx="54197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4282" y="1"/>
            <a:ext cx="3286148" cy="285749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Певцы на «Фабрике звезд» тоже огородятся!!!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714744" y="3571876"/>
            <a:ext cx="5429256" cy="307183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«Цветок счастья»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принес </a:t>
            </a:r>
            <a:r>
              <a:rPr lang="ru-RU" b="1" dirty="0" smtClean="0">
                <a:solidFill>
                  <a:schemeClr val="tx1"/>
                </a:solidFill>
              </a:rPr>
              <a:t>Давидович Инне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3 место в </a:t>
            </a:r>
            <a:r>
              <a:rPr lang="ru-RU" b="1" dirty="0" smtClean="0">
                <a:solidFill>
                  <a:schemeClr val="tx1"/>
                </a:solidFill>
              </a:rPr>
              <a:t>конкурсе проектов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4430" t="2165" r="5538" b="61516"/>
          <a:stretch>
            <a:fillRect/>
          </a:stretch>
        </p:blipFill>
        <p:spPr bwMode="auto">
          <a:xfrm>
            <a:off x="0" y="0"/>
            <a:ext cx="54197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5854" t="56693" r="3956" b="7087"/>
          <a:stretch>
            <a:fillRect/>
          </a:stretch>
        </p:blipFill>
        <p:spPr bwMode="auto">
          <a:xfrm>
            <a:off x="3714750" y="3352800"/>
            <a:ext cx="54292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143504" y="0"/>
            <a:ext cx="4000496" cy="392904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2005-2006 учебный год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3714744" cy="328612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  8 – ом конкурсе проектов приняли участие 6 групп – студенты 2 и 3 </a:t>
            </a:r>
            <a:r>
              <a:rPr lang="ru-RU" b="1" dirty="0" smtClean="0">
                <a:solidFill>
                  <a:schemeClr val="tx1"/>
                </a:solidFill>
              </a:rPr>
              <a:t>курсов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</a:rPr>
              <a:t>Мультяшный</a:t>
            </a:r>
            <a:r>
              <a:rPr lang="ru-RU" b="1" dirty="0" smtClean="0">
                <a:solidFill>
                  <a:srgbClr val="FF0000"/>
                </a:solidFill>
              </a:rPr>
              <a:t> огород» - круглый год!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0359" t="1659" r="10912" b="62439"/>
          <a:stretch>
            <a:fillRect/>
          </a:stretch>
        </p:blipFill>
        <p:spPr bwMode="auto">
          <a:xfrm>
            <a:off x="0" y="3352800"/>
            <a:ext cx="54292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0359" t="53756" r="10912" b="10439"/>
          <a:stretch>
            <a:fillRect/>
          </a:stretch>
        </p:blipFill>
        <p:spPr bwMode="auto">
          <a:xfrm>
            <a:off x="3714750" y="0"/>
            <a:ext cx="54292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3500430" cy="335756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Огород «Лесная полянка» </a:t>
            </a:r>
            <a:r>
              <a:rPr lang="ru-RU" sz="3200" b="1" dirty="0" smtClean="0"/>
              <a:t>стал одним из призеров  конкурса мини- огородов в 2005- 2006 учебном </a:t>
            </a:r>
            <a:r>
              <a:rPr lang="ru-RU" sz="3200" b="1" dirty="0" smtClean="0"/>
              <a:t>году</a:t>
            </a:r>
            <a:endParaRPr lang="ru-RU" sz="32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72132" y="3495675"/>
            <a:ext cx="3571868" cy="336232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 ходе проекта студенты готовят отчет по выращиванию овощных культур в огороде на окне, ставят несложные опыты, апробируют различные сорта </a:t>
            </a:r>
            <a:r>
              <a:rPr lang="ru-RU" b="1" dirty="0" smtClean="0">
                <a:solidFill>
                  <a:schemeClr val="tx1"/>
                </a:solidFill>
              </a:rPr>
              <a:t>овощей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3735" b="64020"/>
          <a:stretch>
            <a:fillRect/>
          </a:stretch>
        </p:blipFill>
        <p:spPr bwMode="auto">
          <a:xfrm>
            <a:off x="0" y="0"/>
            <a:ext cx="540067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3735" t="52451" b="12745"/>
          <a:stretch>
            <a:fillRect/>
          </a:stretch>
        </p:blipFill>
        <p:spPr bwMode="auto">
          <a:xfrm>
            <a:off x="3743325" y="3476625"/>
            <a:ext cx="54006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500694" y="1"/>
            <a:ext cx="3319778" cy="360045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Студенты </a:t>
            </a:r>
            <a:r>
              <a:rPr lang="ru-RU" sz="2800" b="1" dirty="0" smtClean="0"/>
              <a:t>ИЗО-групп </a:t>
            </a:r>
            <a:r>
              <a:rPr lang="ru-RU" sz="2800" b="1" dirty="0" smtClean="0"/>
              <a:t>всегда отличаются творческим подходом  при оформлении огорода на окне </a:t>
            </a:r>
            <a:endParaRPr lang="ru-RU" sz="28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857628"/>
            <a:ext cx="3643306" cy="178117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Эти умения несомненно пригодятся им  в </a:t>
            </a:r>
            <a:r>
              <a:rPr lang="ru-RU" b="1" dirty="0" smtClean="0">
                <a:solidFill>
                  <a:srgbClr val="FF0000"/>
                </a:solidFill>
              </a:rPr>
              <a:t>будущем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913" t="1375" r="20219" b="63703"/>
          <a:stretch>
            <a:fillRect/>
          </a:stretch>
        </p:blipFill>
        <p:spPr bwMode="auto">
          <a:xfrm>
            <a:off x="0" y="3356992"/>
            <a:ext cx="5009951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22131" t="59212" r="13251" b="6141"/>
          <a:stretch>
            <a:fillRect/>
          </a:stretch>
        </p:blipFill>
        <p:spPr bwMode="auto">
          <a:xfrm>
            <a:off x="4638675" y="0"/>
            <a:ext cx="45053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4643438" cy="360045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2006- 2007 учебный год – 9 – </a:t>
            </a:r>
            <a:r>
              <a:rPr lang="ru-RU" sz="3600" b="1" dirty="0" err="1" smtClean="0">
                <a:solidFill>
                  <a:srgbClr val="C00000"/>
                </a:solidFill>
              </a:rPr>
              <a:t>ый</a:t>
            </a:r>
            <a:r>
              <a:rPr lang="ru-RU" sz="3600" b="1" dirty="0" smtClean="0">
                <a:solidFill>
                  <a:srgbClr val="C00000"/>
                </a:solidFill>
              </a:rPr>
              <a:t> год существования проекта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b="1" dirty="0" smtClean="0"/>
              <a:t>Представление огородов  - это яркое театрализованное действие с танцами, песнями, частушками, сказками собственного </a:t>
            </a:r>
            <a:r>
              <a:rPr lang="ru-RU" sz="2400" b="1" dirty="0" smtClean="0"/>
              <a:t>сочинения</a:t>
            </a:r>
            <a:endParaRPr lang="ru-RU" sz="2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148063" y="3600450"/>
            <a:ext cx="4134049" cy="32575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Студенты готовят декорации, атрибуты, элементы костюмов, проявляя при этом незаурядный талант, а педагоги колледжа всячески помогают и поддерживают студенческое </a:t>
            </a:r>
            <a:r>
              <a:rPr lang="ru-RU" sz="2400" b="1" dirty="0" smtClean="0">
                <a:solidFill>
                  <a:schemeClr val="tx1"/>
                </a:solidFill>
              </a:rPr>
              <a:t>творчество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889" r="21188" b="63495"/>
          <a:stretch>
            <a:fillRect/>
          </a:stretch>
        </p:blipFill>
        <p:spPr bwMode="auto">
          <a:xfrm>
            <a:off x="0" y="0"/>
            <a:ext cx="4860032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21053" t="59612" r="2294" b="3495"/>
          <a:stretch>
            <a:fillRect/>
          </a:stretch>
        </p:blipFill>
        <p:spPr bwMode="auto">
          <a:xfrm>
            <a:off x="3733800" y="3643314"/>
            <a:ext cx="5230688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860032" y="142852"/>
            <a:ext cx="4283968" cy="307183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2007 – 2008 </a:t>
            </a:r>
            <a:r>
              <a:rPr lang="ru-RU" sz="2400" b="1" dirty="0" smtClean="0">
                <a:solidFill>
                  <a:srgbClr val="C00000"/>
                </a:solidFill>
              </a:rPr>
              <a:t>уч</a:t>
            </a:r>
            <a:r>
              <a:rPr lang="ru-RU" sz="2400" b="1" dirty="0" smtClean="0">
                <a:solidFill>
                  <a:srgbClr val="C00000"/>
                </a:solidFill>
              </a:rPr>
              <a:t>ебный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год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– 10 –й – ЮБИЛЕЙНЫЙ!!!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/>
              <a:t>Кураторы групп всегда рядом со своими студентами. «Хорошо иметь домик в деревне!» -считают участники конкурса </a:t>
            </a:r>
            <a:r>
              <a:rPr lang="ru-RU" sz="2400" b="1" dirty="0" smtClean="0"/>
              <a:t>проектов</a:t>
            </a:r>
            <a:endParaRPr lang="ru-RU" sz="2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214686"/>
            <a:ext cx="3714712" cy="364331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«Можно выращивать экологически чистую, полезную для здоровья продукцию не только в деревне, но и в огороде на окне в каждой квартире, доме, учебном заведении и в детском саду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Из выступления студентов на конкурсе </a:t>
            </a:r>
            <a:r>
              <a:rPr lang="ru-RU" b="1" dirty="0" smtClean="0">
                <a:solidFill>
                  <a:schemeClr val="tx1"/>
                </a:solidFill>
              </a:rPr>
              <a:t>проектов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8675" t="6476" r="2208" b="58191"/>
          <a:stretch>
            <a:fillRect/>
          </a:stretch>
        </p:blipFill>
        <p:spPr bwMode="auto">
          <a:xfrm>
            <a:off x="1" y="3324225"/>
            <a:ext cx="5076056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5836" t="57048" r="5836" b="8381"/>
          <a:stretch>
            <a:fillRect/>
          </a:stretch>
        </p:blipFill>
        <p:spPr bwMode="auto">
          <a:xfrm>
            <a:off x="3810000" y="0"/>
            <a:ext cx="53340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1"/>
            <a:ext cx="3429024" cy="328612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А ведь в наше время не все территории пригодны для овощеводства.</a:t>
            </a:r>
            <a:br>
              <a:rPr lang="ru-RU" sz="2800" b="1" dirty="0" smtClean="0"/>
            </a:br>
            <a:r>
              <a:rPr lang="ru-RU" sz="2800" b="1" dirty="0" smtClean="0">
                <a:solidFill>
                  <a:srgbClr val="FF0000"/>
                </a:solidFill>
              </a:rPr>
              <a:t>«Экология ужасна!!!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Кушать овощи опасно!»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76056" y="3429000"/>
            <a:ext cx="3925100" cy="3429000"/>
          </a:xfrm>
        </p:spPr>
        <p:txBody>
          <a:bodyPr>
            <a:normAutofit/>
          </a:bodyPr>
          <a:lstStyle/>
          <a:p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«Льют кислотные дожди, 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Все растения полегли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И как злостные пираты,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Губят овощи нитраты!»</a:t>
            </a:r>
          </a:p>
          <a:p>
            <a:pPr algn="r"/>
            <a:r>
              <a:rPr lang="ru-RU" sz="2400" b="1" dirty="0" smtClean="0">
                <a:solidFill>
                  <a:schemeClr val="tx1"/>
                </a:solidFill>
              </a:rPr>
              <a:t>Из  юбилейного выступления студентов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232" b="60521"/>
          <a:stretch>
            <a:fillRect/>
          </a:stretch>
        </p:blipFill>
        <p:spPr bwMode="auto">
          <a:xfrm>
            <a:off x="0" y="0"/>
            <a:ext cx="534352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t="58542" b="1875"/>
          <a:stretch>
            <a:fillRect/>
          </a:stretch>
        </p:blipFill>
        <p:spPr bwMode="auto">
          <a:xfrm>
            <a:off x="3733800" y="3238500"/>
            <a:ext cx="54102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29256" y="0"/>
            <a:ext cx="3714744" cy="3600451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«Случай был со мной ужасный,</a:t>
            </a:r>
            <a:br>
              <a:rPr lang="ru-RU" sz="2400" b="1" dirty="0" smtClean="0"/>
            </a:br>
            <a:r>
              <a:rPr lang="ru-RU" sz="2400" b="1" dirty="0" smtClean="0"/>
              <a:t>Скушал я томат опасный.</a:t>
            </a:r>
            <a:br>
              <a:rPr lang="ru-RU" sz="2400" b="1" dirty="0" smtClean="0"/>
            </a:br>
            <a:r>
              <a:rPr lang="ru-RU" sz="2400" b="1" dirty="0" smtClean="0"/>
              <a:t>Отравление получил,</a:t>
            </a:r>
            <a:br>
              <a:rPr lang="ru-RU" sz="2400" b="1" dirty="0" smtClean="0"/>
            </a:br>
            <a:r>
              <a:rPr lang="ru-RU" sz="2400" b="1" dirty="0" smtClean="0"/>
              <a:t>Всю неделю не ходил!»</a:t>
            </a:r>
            <a:endParaRPr lang="ru-RU" sz="2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714752"/>
            <a:ext cx="3571868" cy="2928958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«Есть такие вирусы, вирусы - </a:t>
            </a:r>
            <a:r>
              <a:rPr lang="ru-RU" sz="2400" b="1" dirty="0" err="1" smtClean="0">
                <a:solidFill>
                  <a:schemeClr val="tx1"/>
                </a:solidFill>
              </a:rPr>
              <a:t>вредилусы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Попадут ребенку в рот,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Заболит у них живот!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Вот какие вирусы,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Вирусы – </a:t>
            </a:r>
            <a:r>
              <a:rPr lang="ru-RU" sz="2400" b="1" dirty="0" err="1" smtClean="0">
                <a:solidFill>
                  <a:schemeClr val="tx1"/>
                </a:solidFill>
              </a:rPr>
              <a:t>вредилусы</a:t>
            </a:r>
            <a:r>
              <a:rPr lang="ru-RU" sz="2400" b="1" dirty="0" smtClean="0">
                <a:solidFill>
                  <a:schemeClr val="tx1"/>
                </a:solidFill>
              </a:rPr>
              <a:t>!»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7512" t="4890" r="4069" b="57685"/>
          <a:stretch>
            <a:fillRect/>
          </a:stretch>
        </p:blipFill>
        <p:spPr bwMode="auto">
          <a:xfrm>
            <a:off x="0" y="3286125"/>
            <a:ext cx="53816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11894" t="56587" b="5689"/>
          <a:stretch>
            <a:fillRect/>
          </a:stretch>
        </p:blipFill>
        <p:spPr bwMode="auto">
          <a:xfrm>
            <a:off x="3781425" y="0"/>
            <a:ext cx="53625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"/>
            <a:ext cx="3500430" cy="328612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«Во саду ли, в огороде девица гуляла,</a:t>
            </a:r>
            <a:br>
              <a:rPr lang="ru-RU" sz="2800" b="1" dirty="0" smtClean="0"/>
            </a:br>
            <a:r>
              <a:rPr lang="ru-RU" sz="2800" b="1" dirty="0" smtClean="0"/>
              <a:t>Она съела помидор –</a:t>
            </a:r>
            <a:br>
              <a:rPr lang="ru-RU" sz="2800" b="1" dirty="0" smtClean="0"/>
            </a:br>
            <a:r>
              <a:rPr lang="ru-RU" sz="2800" b="1" dirty="0" smtClean="0"/>
              <a:t>В обморок упала!»</a:t>
            </a:r>
            <a:endParaRPr lang="ru-RU" sz="28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72132" y="3714752"/>
            <a:ext cx="3429024" cy="300039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«Говорят, что лечит лук 1001 недуг,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Ну, а в наше время лук,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Ни тебе, ни мне не друг!»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3289" t="4892" r="3947" b="58611"/>
          <a:stretch>
            <a:fillRect/>
          </a:stretch>
        </p:blipFill>
        <p:spPr bwMode="auto">
          <a:xfrm>
            <a:off x="0" y="0"/>
            <a:ext cx="53721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3618" t="55969" r="2632" b="6947"/>
          <a:stretch>
            <a:fillRect/>
          </a:stretch>
        </p:blipFill>
        <p:spPr bwMode="auto">
          <a:xfrm>
            <a:off x="3714750" y="3248025"/>
            <a:ext cx="542925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29256" y="0"/>
            <a:ext cx="3714744" cy="328612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«А я – бабочка капустница.</a:t>
            </a:r>
            <a:br>
              <a:rPr lang="ru-RU" sz="2400" b="1" dirty="0" smtClean="0"/>
            </a:br>
            <a:r>
              <a:rPr lang="ru-RU" sz="2400" b="1" dirty="0" smtClean="0"/>
              <a:t>Я – бывшая гусеница.</a:t>
            </a:r>
            <a:br>
              <a:rPr lang="ru-RU" sz="2400" b="1" dirty="0" smtClean="0"/>
            </a:br>
            <a:r>
              <a:rPr lang="ru-RU" sz="2400" b="1" dirty="0" smtClean="0"/>
              <a:t>Не гоните меня, </a:t>
            </a:r>
            <a:br>
              <a:rPr lang="ru-RU" sz="2400" b="1" dirty="0" smtClean="0"/>
            </a:br>
            <a:r>
              <a:rPr lang="ru-RU" sz="2400" b="1" dirty="0" smtClean="0"/>
              <a:t>Пощадите меня!</a:t>
            </a:r>
            <a:br>
              <a:rPr lang="ru-RU" sz="2400" b="1" dirty="0" smtClean="0"/>
            </a:br>
            <a:r>
              <a:rPr lang="ru-RU" sz="2400" b="1" dirty="0" smtClean="0"/>
              <a:t>Витаминов нет в помине,</a:t>
            </a:r>
            <a:br>
              <a:rPr lang="ru-RU" sz="2400" b="1" dirty="0" smtClean="0"/>
            </a:br>
            <a:r>
              <a:rPr lang="ru-RU" sz="2400" b="1" dirty="0" smtClean="0"/>
              <a:t>Где найти мне витамины?»</a:t>
            </a:r>
            <a:endParaRPr lang="ru-RU" sz="2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3645024"/>
            <a:ext cx="3614686" cy="321297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«Приходи, честной народ,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Подивись, честной народ,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Студенты колледжа представляют огород –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Витамины круглый год!»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t="13192" r="1058" b="53229"/>
          <a:stretch>
            <a:fillRect/>
          </a:stretch>
        </p:blipFill>
        <p:spPr bwMode="auto">
          <a:xfrm>
            <a:off x="0" y="3390900"/>
            <a:ext cx="534352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t="58579" r="1058" b="7934"/>
          <a:stretch>
            <a:fillRect/>
          </a:stretch>
        </p:blipFill>
        <p:spPr bwMode="auto">
          <a:xfrm>
            <a:off x="3800475" y="0"/>
            <a:ext cx="534352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285728"/>
            <a:ext cx="3600416" cy="30003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Это ежики не простые, а волшебные -овощные!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5008" y="3643314"/>
            <a:ext cx="3214710" cy="307183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Лук зеленый –витамин, </a:t>
            </a:r>
          </a:p>
          <a:p>
            <a:r>
              <a:rPr lang="ru-RU" b="1" dirty="0">
                <a:solidFill>
                  <a:schemeClr val="tx1"/>
                </a:solidFill>
              </a:rPr>
              <a:t>Н</a:t>
            </a:r>
            <a:r>
              <a:rPr lang="ru-RU" b="1" dirty="0" smtClean="0">
                <a:solidFill>
                  <a:schemeClr val="tx1"/>
                </a:solidFill>
              </a:rPr>
              <a:t>е растет  он один,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А растет семейкой дружной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 придет он к вам на ужин!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3692" t="5599" r="4976" b="58546"/>
          <a:stretch>
            <a:fillRect/>
          </a:stretch>
        </p:blipFill>
        <p:spPr bwMode="auto">
          <a:xfrm>
            <a:off x="0" y="1571612"/>
            <a:ext cx="4857752" cy="297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/>
          <a:srcRect l="3050" t="51670" r="5457" b="12770"/>
          <a:stretch>
            <a:fillRect/>
          </a:stretch>
        </p:blipFill>
        <p:spPr bwMode="auto">
          <a:xfrm>
            <a:off x="3714750" y="3409950"/>
            <a:ext cx="54292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57818" y="-142900"/>
            <a:ext cx="3386134" cy="36004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Вот  такой огород вырастили воспитанники средней группы ДОУ № 46 под руководством студентки-практикантки Чуркиной </a:t>
            </a:r>
            <a:r>
              <a:rPr lang="ru-RU" sz="2800" b="1" dirty="0" smtClean="0"/>
              <a:t>Юлии</a:t>
            </a:r>
            <a:endParaRPr lang="ru-RU" sz="28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4077072"/>
            <a:ext cx="3643306" cy="2520280"/>
          </a:xfrm>
        </p:spPr>
        <p:txBody>
          <a:bodyPr>
            <a:normAutofit fontScale="92500" lnSpcReduction="1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Не ленись, поливай,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Будет славный урожай!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5" y="142852"/>
            <a:ext cx="471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ВЕСТИ С ПРАКТИКИ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 ДОУ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20000" contrast="20000"/>
          </a:blip>
          <a:srcRect l="10025" t="11831" r="35483" b="27038"/>
          <a:stretch>
            <a:fillRect/>
          </a:stretch>
        </p:blipFill>
        <p:spPr bwMode="auto">
          <a:xfrm>
            <a:off x="5143504" y="214290"/>
            <a:ext cx="3857652" cy="278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lum contrast="-10000"/>
          </a:blip>
          <a:srcRect l="6536" t="19754" r="13713"/>
          <a:stretch>
            <a:fillRect/>
          </a:stretch>
        </p:blipFill>
        <p:spPr bwMode="auto">
          <a:xfrm>
            <a:off x="214282" y="857232"/>
            <a:ext cx="3799031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lum bright="20000" contrast="10000"/>
          </a:blip>
          <a:srcRect l="7698" r="11463" b="1595"/>
          <a:stretch>
            <a:fillRect/>
          </a:stretch>
        </p:blipFill>
        <p:spPr bwMode="auto">
          <a:xfrm>
            <a:off x="4500562" y="3286124"/>
            <a:ext cx="450059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 l="8091" t="4000" r="11003"/>
          <a:stretch>
            <a:fillRect/>
          </a:stretch>
        </p:blipFill>
        <p:spPr bwMode="auto">
          <a:xfrm>
            <a:off x="500033" y="3571876"/>
            <a:ext cx="348260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357166"/>
            <a:ext cx="4008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Второе десятилетие проекта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6357958"/>
            <a:ext cx="327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2008-2009 учебный год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bright="-10000" contrast="-20000"/>
          </a:blip>
          <a:srcRect l="11815" r="14265" b="598"/>
          <a:stretch>
            <a:fillRect/>
          </a:stretch>
        </p:blipFill>
        <p:spPr bwMode="auto">
          <a:xfrm>
            <a:off x="5857884" y="214290"/>
            <a:ext cx="3053967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lum bright="10000" contrast="-10000"/>
          </a:blip>
          <a:srcRect/>
          <a:stretch>
            <a:fillRect/>
          </a:stretch>
        </p:blipFill>
        <p:spPr bwMode="auto">
          <a:xfrm>
            <a:off x="0" y="4071942"/>
            <a:ext cx="3623021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"/>
            <a:ext cx="4332961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214686"/>
            <a:ext cx="3633793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5008" y="5786454"/>
            <a:ext cx="2925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Спортивный огород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lum bright="20000"/>
          </a:blip>
          <a:srcRect l="13157" t="6010" r="5263" b="5833"/>
          <a:stretch>
            <a:fillRect/>
          </a:stretch>
        </p:blipFill>
        <p:spPr bwMode="auto">
          <a:xfrm>
            <a:off x="2357422" y="2571744"/>
            <a:ext cx="301987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7916" y="4429132"/>
            <a:ext cx="365608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lum contrast="-10000"/>
          </a:blip>
          <a:srcRect l="29135" t="15477" r="17892" b="9071"/>
          <a:stretch>
            <a:fillRect/>
          </a:stretch>
        </p:blipFill>
        <p:spPr bwMode="auto">
          <a:xfrm>
            <a:off x="142844" y="142852"/>
            <a:ext cx="285752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lum contrast="-10000"/>
          </a:blip>
          <a:srcRect t="19236" r="19383" b="6212"/>
          <a:stretch>
            <a:fillRect/>
          </a:stretch>
        </p:blipFill>
        <p:spPr bwMode="auto">
          <a:xfrm>
            <a:off x="5214942" y="214290"/>
            <a:ext cx="3714744" cy="219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lum bright="10000" contrast="-10000"/>
          </a:blip>
          <a:srcRect l="7176" t="4074" r="14381" b="2218"/>
          <a:stretch>
            <a:fillRect/>
          </a:stretch>
        </p:blipFill>
        <p:spPr bwMode="auto">
          <a:xfrm>
            <a:off x="285720" y="3286124"/>
            <a:ext cx="42862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lum bright="-10000"/>
          </a:blip>
          <a:srcRect l="31858" t="8619" b="4061"/>
          <a:stretch>
            <a:fillRect/>
          </a:stretch>
        </p:blipFill>
        <p:spPr bwMode="auto">
          <a:xfrm>
            <a:off x="3000364" y="2500306"/>
            <a:ext cx="302362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lum/>
          </a:blip>
          <a:srcRect/>
          <a:stretch>
            <a:fillRect/>
          </a:stretch>
        </p:blipFill>
        <p:spPr bwMode="auto">
          <a:xfrm>
            <a:off x="6429388" y="2571744"/>
            <a:ext cx="2495411" cy="16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143240" y="500042"/>
            <a:ext cx="208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Награждение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победителей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014" t="3999" r="8757" b="6000"/>
          <a:stretch>
            <a:fillRect/>
          </a:stretch>
        </p:blipFill>
        <p:spPr bwMode="auto">
          <a:xfrm>
            <a:off x="5214942" y="142852"/>
            <a:ext cx="3929058" cy="263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lum contrast="-10000"/>
          </a:blip>
          <a:srcRect/>
          <a:stretch>
            <a:fillRect/>
          </a:stretch>
        </p:blipFill>
        <p:spPr bwMode="auto">
          <a:xfrm>
            <a:off x="142844" y="142852"/>
            <a:ext cx="357936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t="10321" r="46578" b="15366"/>
          <a:stretch>
            <a:fillRect/>
          </a:stretch>
        </p:blipFill>
        <p:spPr bwMode="auto">
          <a:xfrm>
            <a:off x="5929322" y="3857628"/>
            <a:ext cx="294958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 l="17194" t="14259" r="32346" b="4255"/>
          <a:stretch>
            <a:fillRect/>
          </a:stretch>
        </p:blipFill>
        <p:spPr bwMode="auto">
          <a:xfrm>
            <a:off x="2928926" y="2143116"/>
            <a:ext cx="278608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 l="2703" t="29182" r="33445"/>
          <a:stretch>
            <a:fillRect/>
          </a:stretch>
        </p:blipFill>
        <p:spPr bwMode="auto">
          <a:xfrm>
            <a:off x="428596" y="2643182"/>
            <a:ext cx="1885953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2844" y="4500570"/>
            <a:ext cx="5170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Жюри 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строгое, 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справедливое, компетентное…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lum bright="30000" contrast="-10000"/>
          </a:blip>
          <a:srcRect/>
          <a:stretch>
            <a:fillRect/>
          </a:stretch>
        </p:blipFill>
        <p:spPr bwMode="auto">
          <a:xfrm>
            <a:off x="5585090" y="0"/>
            <a:ext cx="3558910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lum bright="10000" contrast="-10000"/>
          </a:blip>
          <a:srcRect/>
          <a:stretch>
            <a:fillRect/>
          </a:stretch>
        </p:blipFill>
        <p:spPr bwMode="auto">
          <a:xfrm>
            <a:off x="0" y="4572008"/>
            <a:ext cx="3546151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lum contrast="-20000"/>
          </a:blip>
          <a:srcRect/>
          <a:stretch>
            <a:fillRect/>
          </a:stretch>
        </p:blipFill>
        <p:spPr bwMode="auto">
          <a:xfrm>
            <a:off x="4452060" y="3857628"/>
            <a:ext cx="4691939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 t="4115" r="2631" b="1235"/>
          <a:stretch>
            <a:fillRect/>
          </a:stretch>
        </p:blipFill>
        <p:spPr bwMode="auto">
          <a:xfrm>
            <a:off x="0" y="142852"/>
            <a:ext cx="52863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/>
          <a:srcRect l="2587" t="31421" r="12018"/>
          <a:stretch>
            <a:fillRect/>
          </a:stretch>
        </p:blipFill>
        <p:spPr bwMode="auto">
          <a:xfrm>
            <a:off x="5072066" y="2500306"/>
            <a:ext cx="3882857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3429000"/>
            <a:ext cx="4003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Внучка – студентка СПК даёт советы бабушке с дедушкой по выращиванию  полезных овощей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Марина\Desktop\ТЕХНИКУМ ПРОЕКТЫ ФОТО\огород на окне 15\DSCN395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t="15152" r="24045" b="7506"/>
          <a:stretch>
            <a:fillRect/>
          </a:stretch>
        </p:blipFill>
        <p:spPr bwMode="auto">
          <a:xfrm>
            <a:off x="0" y="0"/>
            <a:ext cx="1357313" cy="1843088"/>
          </a:xfrm>
          <a:prstGeom prst="rect">
            <a:avLst/>
          </a:prstGeom>
          <a:noFill/>
        </p:spPr>
      </p:pic>
      <p:pic>
        <p:nvPicPr>
          <p:cNvPr id="1029" name="Picture 5" descr="C:\Users\Марина\Desktop\ТЕХНИКУМ ПРОЕКТЫ ФОТО\огород на окне 15\DSCN4609.JPG"/>
          <p:cNvPicPr>
            <a:picLocks noChangeAspect="1" noChangeArrowheads="1"/>
          </p:cNvPicPr>
          <p:nvPr/>
        </p:nvPicPr>
        <p:blipFill>
          <a:blip r:embed="rId3" cstate="print"/>
          <a:srcRect l="16981" t="1887"/>
          <a:stretch>
            <a:fillRect/>
          </a:stretch>
        </p:blipFill>
        <p:spPr bwMode="auto">
          <a:xfrm>
            <a:off x="5500694" y="142852"/>
            <a:ext cx="3405179" cy="3018231"/>
          </a:xfrm>
          <a:prstGeom prst="rect">
            <a:avLst/>
          </a:prstGeom>
          <a:noFill/>
        </p:spPr>
      </p:pic>
      <p:pic>
        <p:nvPicPr>
          <p:cNvPr id="1030" name="Picture 6" descr="C:\Users\Марина\Desktop\ТЕХНИКУМ ПРОЕКТЫ ФОТО\огород на окне 15\DSCN4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642918"/>
            <a:ext cx="3571868" cy="2678901"/>
          </a:xfrm>
          <a:prstGeom prst="rect">
            <a:avLst/>
          </a:prstGeom>
          <a:noFill/>
        </p:spPr>
      </p:pic>
      <p:pic>
        <p:nvPicPr>
          <p:cNvPr id="1032" name="Picture 8" descr="C:\Users\Марина\Desktop\ТЕХНИКУМ ПРОЕКТЫ ФОТО\огород на окне 15\DSCN4615.JPG"/>
          <p:cNvPicPr>
            <a:picLocks noChangeAspect="1" noChangeArrowheads="1"/>
          </p:cNvPicPr>
          <p:nvPr/>
        </p:nvPicPr>
        <p:blipFill>
          <a:blip r:embed="rId5" cstate="print"/>
          <a:srcRect r="1667" b="22222"/>
          <a:stretch>
            <a:fillRect/>
          </a:stretch>
        </p:blipFill>
        <p:spPr bwMode="auto">
          <a:xfrm>
            <a:off x="142844" y="3500438"/>
            <a:ext cx="5057810" cy="30003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285728"/>
            <a:ext cx="2509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2014-2015 учебный год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256" y="3214686"/>
            <a:ext cx="3571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Огород 21 группы по мотивам мультфильма «Маша и медведь»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Марина\Desktop\ТЕХНИКУМ ПРОЕКТЫ ФОТО\огород на окне 15\DSCN46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4038600" cy="3028950"/>
          </a:xfrm>
          <a:prstGeom prst="rect">
            <a:avLst/>
          </a:prstGeom>
          <a:noFill/>
        </p:spPr>
      </p:pic>
      <p:pic>
        <p:nvPicPr>
          <p:cNvPr id="2051" name="Picture 3" descr="C:\Users\Марина\Desktop\ТЕХНИКУМ ПРОЕКТЫ ФОТО\огород на окне 15\DSCN46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52"/>
            <a:ext cx="4038600" cy="3028950"/>
          </a:xfrm>
          <a:prstGeom prst="rect">
            <a:avLst/>
          </a:prstGeom>
          <a:noFill/>
        </p:spPr>
      </p:pic>
      <p:pic>
        <p:nvPicPr>
          <p:cNvPr id="10" name="Picture 3" descr="C:\Users\Марина\Desktop\ТЕХНИКУМ ПРОЕКТЫ ФОТО\огород на окне 15\DSCN46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643314"/>
            <a:ext cx="4038600" cy="3028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82" y="3214686"/>
            <a:ext cx="8929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«Витаминный огород» студентов  12 группы с чудо - теплицей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8" name="Picture 3" descr="C:\Users\Марина\Desktop\ТЕХНИКУМ ПРОЕКТЫ ФОТО\огород на окне 15\DSCN4638.JPG"/>
          <p:cNvPicPr>
            <a:picLocks noChangeAspect="1" noChangeArrowheads="1"/>
          </p:cNvPicPr>
          <p:nvPr/>
        </p:nvPicPr>
        <p:blipFill>
          <a:blip r:embed="rId5" cstate="print"/>
          <a:srcRect l="53067" t="42453" r="13325" b="15094"/>
          <a:stretch>
            <a:fillRect/>
          </a:stretch>
        </p:blipFill>
        <p:spPr bwMode="auto">
          <a:xfrm>
            <a:off x="5500694" y="3650832"/>
            <a:ext cx="3143272" cy="297783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ина\Desktop\ТЕХНИКУМ ПРОЕКТЫ ФОТО\огород на окне 15\DSCN462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31" y="214290"/>
            <a:ext cx="4381531" cy="3286148"/>
          </a:xfrm>
          <a:prstGeom prst="rect">
            <a:avLst/>
          </a:prstGeom>
          <a:noFill/>
        </p:spPr>
      </p:pic>
      <p:pic>
        <p:nvPicPr>
          <p:cNvPr id="4099" name="Picture 3" descr="C:\Users\Марина\Desktop\ТЕХНИКУМ ПРОЕКТЫ ФОТО\огород на окне 15\DSCN462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0486"/>
            <a:ext cx="3571868" cy="2678901"/>
          </a:xfrm>
          <a:prstGeom prst="rect">
            <a:avLst/>
          </a:prstGeom>
          <a:noFill/>
        </p:spPr>
      </p:pic>
      <p:pic>
        <p:nvPicPr>
          <p:cNvPr id="10" name="Picture 2" descr="C:\Users\Марина\Desktop\ТЕХНИКУМ ПРОЕКТЫ ФОТО\огород на окне 15\DSCN4632.JPG"/>
          <p:cNvPicPr>
            <a:picLocks noChangeAspect="1" noChangeArrowheads="1"/>
          </p:cNvPicPr>
          <p:nvPr/>
        </p:nvPicPr>
        <p:blipFill>
          <a:blip r:embed="rId4" cstate="print"/>
          <a:srcRect l="16981" t="5005" r="24646" b="14806"/>
          <a:stretch>
            <a:fillRect/>
          </a:stretch>
        </p:blipFill>
        <p:spPr bwMode="auto">
          <a:xfrm>
            <a:off x="5254863" y="214290"/>
            <a:ext cx="3674855" cy="378621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14744" y="4572008"/>
            <a:ext cx="54292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«Домик в деревне»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создали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студенты 11 группы.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У них в огороде уже цветут огурцы!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2015-2016 учебный год:  студенты </a:t>
            </a:r>
            <a:r>
              <a:rPr lang="ru-RU" b="1" dirty="0" smtClean="0">
                <a:solidFill>
                  <a:srgbClr val="C00000"/>
                </a:solidFill>
              </a:rPr>
              <a:t>11 </a:t>
            </a:r>
            <a:r>
              <a:rPr lang="ru-RU" b="1" dirty="0" smtClean="0">
                <a:solidFill>
                  <a:srgbClr val="C00000"/>
                </a:solidFill>
              </a:rPr>
              <a:t>группы создали </a:t>
            </a:r>
            <a:r>
              <a:rPr lang="ru-RU" b="1" dirty="0" smtClean="0">
                <a:solidFill>
                  <a:srgbClr val="C00000"/>
                </a:solidFill>
              </a:rPr>
              <a:t>цветущий зоосад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4" r="926"/>
          <a:stretch/>
        </p:blipFill>
        <p:spPr>
          <a:xfrm>
            <a:off x="611560" y="1556792"/>
            <a:ext cx="7704856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812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Создатели цветущего зоосада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1052736"/>
            <a:ext cx="745232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87408"/>
      </p:ext>
    </p:extLst>
  </p:cSld>
  <p:clrMapOvr>
    <a:masterClrMapping/>
  </p:clrMapOvr>
  <p:transition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2015-2016 учебный год:  студенты 12 группы создали огород </a:t>
            </a:r>
            <a:r>
              <a:rPr lang="ru-RU" b="1" dirty="0" err="1" smtClean="0">
                <a:solidFill>
                  <a:srgbClr val="C00000"/>
                </a:solidFill>
              </a:rPr>
              <a:t>Лунтика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F:\оазис 17\DSCN579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352928" cy="504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9530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оазис 17\DSCN5806 (2).JPG"/>
          <p:cNvPicPr>
            <a:picLocks noChangeAspect="1" noChangeArrowheads="1"/>
          </p:cNvPicPr>
          <p:nvPr/>
        </p:nvPicPr>
        <p:blipFill>
          <a:blip r:embed="rId2" cstate="print"/>
          <a:srcRect r="4306" b="13237"/>
          <a:stretch>
            <a:fillRect/>
          </a:stretch>
        </p:blipFill>
        <p:spPr bwMode="auto">
          <a:xfrm>
            <a:off x="323528" y="1700808"/>
            <a:ext cx="7056784" cy="4798613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Создатели  огорода  </a:t>
            </a:r>
            <a:r>
              <a:rPr lang="ru-RU" b="1" dirty="0" err="1" smtClean="0">
                <a:solidFill>
                  <a:srgbClr val="FF0000"/>
                </a:solidFill>
              </a:rPr>
              <a:t>Лунтика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32141"/>
      </p:ext>
    </p:extLst>
  </p:cSld>
  <p:clrMapOvr>
    <a:masterClrMapping/>
  </p:clrMapOvr>
  <p:transition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Цветочная рассада готова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к высадке…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02632"/>
            <a:ext cx="5554960" cy="4166220"/>
          </a:xfrm>
        </p:spPr>
      </p:pic>
    </p:spTree>
    <p:extLst>
      <p:ext uri="{BB962C8B-B14F-4D97-AF65-F5344CB8AC3E}">
        <p14:creationId xmlns:p14="http://schemas.microsoft.com/office/powerpoint/2010/main" val="2208072980"/>
      </p:ext>
    </p:extLst>
  </p:cSld>
  <p:clrMapOvr>
    <a:masterClrMapping/>
  </p:clrMapOvr>
  <p:transition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Студенты оформляют клумбу перед колледжем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 t="2378" r="9067"/>
          <a:stretch/>
        </p:blipFill>
        <p:spPr>
          <a:xfrm>
            <a:off x="77037" y="1417638"/>
            <a:ext cx="4805946" cy="402758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5" t="7132" r="25114"/>
          <a:stretch/>
        </p:blipFill>
        <p:spPr>
          <a:xfrm>
            <a:off x="5039544" y="2348880"/>
            <a:ext cx="4104456" cy="4333427"/>
          </a:xfrm>
        </p:spPr>
      </p:pic>
    </p:spTree>
    <p:extLst>
      <p:ext uri="{BB962C8B-B14F-4D97-AF65-F5344CB8AC3E}">
        <p14:creationId xmlns:p14="http://schemas.microsoft.com/office/powerpoint/2010/main" val="1469581198"/>
      </p:ext>
    </p:extLst>
  </p:cSld>
  <p:clrMapOvr>
    <a:masterClrMapping/>
  </p:clrMapOvr>
  <p:transition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569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 2016-2017 учебном году конкурс огородов  прошёл под девизом «Салют – Победа!»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pic>
        <p:nvPicPr>
          <p:cNvPr id="1027" name="Picture 3" descr="F:\оазис 17\растения 17\Lenovo_A1000_IMG_20170512_08595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r="7284" b="1716"/>
          <a:stretch>
            <a:fillRect/>
          </a:stretch>
        </p:blipFill>
        <p:spPr bwMode="auto">
          <a:xfrm>
            <a:off x="3419872" y="3140968"/>
            <a:ext cx="5446423" cy="3456384"/>
          </a:xfrm>
          <a:prstGeom prst="rect">
            <a:avLst/>
          </a:prstGeom>
          <a:noFill/>
        </p:spPr>
      </p:pic>
      <p:pic>
        <p:nvPicPr>
          <p:cNvPr id="1030" name="Picture 6" descr="F:\оазис 17\растения 17\Lenovo_A1000_IMG_20170512_091140.jpg"/>
          <p:cNvPicPr>
            <a:picLocks noChangeAspect="1" noChangeArrowheads="1"/>
          </p:cNvPicPr>
          <p:nvPr/>
        </p:nvPicPr>
        <p:blipFill>
          <a:blip r:embed="rId4" cstate="print"/>
          <a:srcRect r="22921" b="234"/>
          <a:stretch>
            <a:fillRect/>
          </a:stretch>
        </p:blipFill>
        <p:spPr bwMode="auto">
          <a:xfrm>
            <a:off x="116795" y="1052736"/>
            <a:ext cx="4023157" cy="311794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427984" y="2564904"/>
            <a:ext cx="4509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Композиция  11 группы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74182"/>
      </p:ext>
    </p:extLst>
  </p:cSld>
  <p:clrMapOvr>
    <a:masterClrMapping/>
  </p:clrMapOvr>
  <p:transition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3" y="142852"/>
            <a:ext cx="4717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2016-2017 учебный год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932040" y="274638"/>
            <a:ext cx="3754760" cy="178621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Композиция  11 группы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pic>
        <p:nvPicPr>
          <p:cNvPr id="1026" name="Picture 2" descr="F:\оазис 17\растения 17\Lenovo_A1000_IMG_20170512_08594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r="21341" b="-1071"/>
          <a:stretch>
            <a:fillRect/>
          </a:stretch>
        </p:blipFill>
        <p:spPr bwMode="auto">
          <a:xfrm>
            <a:off x="323528" y="847790"/>
            <a:ext cx="4104456" cy="3157274"/>
          </a:xfrm>
          <a:prstGeom prst="rect">
            <a:avLst/>
          </a:prstGeom>
          <a:noFill/>
        </p:spPr>
      </p:pic>
      <p:pic>
        <p:nvPicPr>
          <p:cNvPr id="1028" name="Picture 4" descr="F:\оазис 17\растения 17\Lenovo_A1000_IMG_20170512_090105.jpg"/>
          <p:cNvPicPr>
            <a:picLocks noChangeAspect="1" noChangeArrowheads="1"/>
          </p:cNvPicPr>
          <p:nvPr/>
        </p:nvPicPr>
        <p:blipFill>
          <a:blip r:embed="rId4" cstate="print"/>
          <a:srcRect l="18501" t="-3433" r="15719" b="440"/>
          <a:stretch>
            <a:fillRect/>
          </a:stretch>
        </p:blipFill>
        <p:spPr bwMode="auto">
          <a:xfrm>
            <a:off x="1691680" y="4090192"/>
            <a:ext cx="2952328" cy="2767808"/>
          </a:xfrm>
          <a:prstGeom prst="rect">
            <a:avLst/>
          </a:prstGeom>
          <a:noFill/>
        </p:spPr>
      </p:pic>
      <p:pic>
        <p:nvPicPr>
          <p:cNvPr id="10" name="Picture 2" descr="F:\оазис 17\растения 17\Lenovo_A1000_IMG_20170512_090119.jpg"/>
          <p:cNvPicPr>
            <a:picLocks noChangeAspect="1" noChangeArrowheads="1"/>
          </p:cNvPicPr>
          <p:nvPr/>
        </p:nvPicPr>
        <p:blipFill>
          <a:blip r:embed="rId5" cstate="print"/>
          <a:srcRect l="7677" r="19393" b="7047"/>
          <a:stretch>
            <a:fillRect/>
          </a:stretch>
        </p:blipFill>
        <p:spPr bwMode="auto">
          <a:xfrm>
            <a:off x="4283968" y="2348880"/>
            <a:ext cx="4529055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9974843"/>
      </p:ext>
    </p:extLst>
  </p:cSld>
  <p:clrMapOvr>
    <a:masterClrMapping/>
  </p:clrMapOvr>
  <p:transition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Композиция  12 группы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pic>
        <p:nvPicPr>
          <p:cNvPr id="2050" name="Picture 2" descr="F:\оазис 17\растения 17\Lenovo_A1000_IMG_20170512_09000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3" y="1052736"/>
            <a:ext cx="9141377" cy="547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9019958"/>
      </p:ext>
    </p:extLst>
  </p:cSld>
  <p:clrMapOvr>
    <a:masterClrMapping/>
  </p:clrMapOvr>
  <p:transition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2017-2018 </a:t>
            </a:r>
            <a:r>
              <a:rPr lang="ru-RU" b="1" dirty="0">
                <a:solidFill>
                  <a:srgbClr val="C00000"/>
                </a:solidFill>
              </a:rPr>
              <a:t>учебный год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3" r="3462" b="16788"/>
          <a:stretch/>
        </p:blipFill>
        <p:spPr>
          <a:xfrm>
            <a:off x="323054" y="1052736"/>
            <a:ext cx="8497891" cy="470852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267438"/>
      </p:ext>
    </p:extLst>
  </p:cSld>
  <p:clrMapOvr>
    <a:masterClrMapping/>
  </p:clrMapOvr>
  <p:transition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У крыльца посадим мальвы</a:t>
            </a:r>
            <a:r>
              <a:rPr lang="ru-RU" sz="3200" b="1" dirty="0" smtClean="0">
                <a:solidFill>
                  <a:srgbClr val="FF0000"/>
                </a:solidFill>
              </a:rPr>
              <a:t>, водосбор</a:t>
            </a:r>
            <a:r>
              <a:rPr lang="ru-RU" sz="3200" b="1" dirty="0" smtClean="0">
                <a:solidFill>
                  <a:srgbClr val="FF0000"/>
                </a:solidFill>
              </a:rPr>
              <a:t>, бархатцы и календулу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3554" name="Picture 2" descr="F:\оазис 17\DSCN59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4038600" cy="3028950"/>
          </a:xfrm>
          <a:prstGeom prst="rect">
            <a:avLst/>
          </a:prstGeom>
          <a:noFill/>
        </p:spPr>
      </p:pic>
      <p:pic>
        <p:nvPicPr>
          <p:cNvPr id="23555" name="Picture 3" descr="F:\оазис 17\DSCN59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500438"/>
            <a:ext cx="2252650" cy="1689488"/>
          </a:xfrm>
          <a:prstGeom prst="rect">
            <a:avLst/>
          </a:prstGeom>
          <a:noFill/>
        </p:spPr>
      </p:pic>
      <p:pic>
        <p:nvPicPr>
          <p:cNvPr id="23557" name="Picture 5" descr="http://rose-club.ru/foto6.png?i=17167&amp;k=kakie-semena-u-malvi-fo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1571612"/>
            <a:ext cx="2357454" cy="1564760"/>
          </a:xfrm>
          <a:prstGeom prst="rect">
            <a:avLst/>
          </a:prstGeom>
          <a:noFill/>
        </p:spPr>
      </p:pic>
      <p:pic>
        <p:nvPicPr>
          <p:cNvPr id="23559" name="Picture 7" descr="http://aura-dione.ru/gallery/images/1631653_vodosbor-f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929198"/>
            <a:ext cx="2437596" cy="1647815"/>
          </a:xfrm>
          <a:prstGeom prst="rect">
            <a:avLst/>
          </a:prstGeom>
          <a:noFill/>
        </p:spPr>
      </p:pic>
      <p:pic>
        <p:nvPicPr>
          <p:cNvPr id="12" name="Picture 2" descr="F:\оазис 17\DSCN5969.JPG"/>
          <p:cNvPicPr>
            <a:picLocks noChangeAspect="1" noChangeArrowheads="1"/>
          </p:cNvPicPr>
          <p:nvPr/>
        </p:nvPicPr>
        <p:blipFill>
          <a:blip r:embed="rId6" cstate="print"/>
          <a:srcRect l="10417" t="13889"/>
          <a:stretch>
            <a:fillRect/>
          </a:stretch>
        </p:blipFill>
        <p:spPr bwMode="auto">
          <a:xfrm>
            <a:off x="3428992" y="3786190"/>
            <a:ext cx="3765474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913866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5256584" cy="13407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2018-2019 </a:t>
            </a:r>
            <a:r>
              <a:rPr lang="ru-RU" sz="3200" b="1" dirty="0">
                <a:solidFill>
                  <a:srgbClr val="C00000"/>
                </a:solidFill>
              </a:rPr>
              <a:t>учебный год</a:t>
            </a:r>
            <a:br>
              <a:rPr lang="ru-RU" sz="3200" b="1" dirty="0">
                <a:solidFill>
                  <a:srgbClr val="C00000"/>
                </a:solidFill>
              </a:rPr>
            </a:b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5" r="1818"/>
          <a:stretch/>
        </p:blipFill>
        <p:spPr>
          <a:xfrm>
            <a:off x="107504" y="970248"/>
            <a:ext cx="3888432" cy="275691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2636"/>
            <a:ext cx="3168352" cy="237626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969060"/>
            <a:ext cx="3851920" cy="28889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71" y="2636912"/>
            <a:ext cx="4968552" cy="37264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9424" y="636332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Клумба сияет разнообразными красками 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810689"/>
      </p:ext>
    </p:extLst>
  </p:cSld>
  <p:clrMapOvr>
    <a:masterClrMapping/>
  </p:clrMapOvr>
  <p:transition>
    <p:dissolv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Работы студентов 2020 года на самоизоляции…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sun9-50.userapi.com/c205828/v205828102/10d10d/umL6wkaH-s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736304" cy="244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58.userapi.com/c856132/v856132075/21f5b0/vSsg9ymhzX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153" y="591679"/>
            <a:ext cx="17281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58.userapi.com/c858128/v858128609/1e6c6c/QHlcyI0t7W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026" y="1600200"/>
            <a:ext cx="1608113" cy="214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3-13.userapi.com/O7xiIXY7i49L1wBf5m8qPfDNY2RIrTr9UBIj_w/S5W41OfMx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62" y="1299160"/>
            <a:ext cx="2328193" cy="31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28.userapi.com/z1n2Z5XYG7hvLljTaZXLJUDLDseu78jyO9u6CA/oKTN71peYa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84" y="3841446"/>
            <a:ext cx="2605432" cy="302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un9-19.userapi.com/c855520/v855520338/21ba04/xyBpObQdJC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356" y="4005064"/>
            <a:ext cx="2027920" cy="270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un9-6.userapi.com/QzJDF47NCZcaqKH2uAXzLCa5qInHHwTkZyYqOA/Ow43MktNqK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658" y="4443882"/>
            <a:ext cx="2040161" cy="27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44723"/>
      </p:ext>
    </p:extLst>
  </p:cSld>
  <p:clrMapOvr>
    <a:masterClrMapping/>
  </p:clrMapOvr>
  <p:transition>
    <p:dissolv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Организатор 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 проектной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 деятельности</a:t>
            </a: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Тимакова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Марина Николаевна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благодарит всех  участников за сотрудничество </a:t>
            </a: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и желает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дальнейших творческих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успехов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во всех делах!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lum contrast="-10000"/>
          </a:blip>
          <a:srcRect l="4142" t="12995" r="4739" b="10337"/>
          <a:stretch>
            <a:fillRect/>
          </a:stretch>
        </p:blipFill>
        <p:spPr bwMode="auto">
          <a:xfrm>
            <a:off x="142844" y="142851"/>
            <a:ext cx="1785950" cy="239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 l="8256" t="18229" r="2982" b="3646"/>
          <a:stretch>
            <a:fillRect/>
          </a:stretch>
        </p:blipFill>
        <p:spPr bwMode="auto">
          <a:xfrm>
            <a:off x="7215206" y="4244722"/>
            <a:ext cx="1770489" cy="24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t="21429" r="4190" b="1785"/>
          <a:stretch>
            <a:fillRect/>
          </a:stretch>
        </p:blipFill>
        <p:spPr bwMode="auto">
          <a:xfrm>
            <a:off x="142844" y="4286256"/>
            <a:ext cx="1857388" cy="228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Марина\Desktop\ТЕХНИКУМ ПРОЕКТЫ ФОТО\огород на окне 15\DSCN4637.JPG"/>
          <p:cNvPicPr>
            <a:picLocks noChangeAspect="1" noChangeArrowheads="1"/>
          </p:cNvPicPr>
          <p:nvPr/>
        </p:nvPicPr>
        <p:blipFill>
          <a:blip r:embed="rId5" cstate="print"/>
          <a:srcRect l="15212" t="2647" r="24646" b="17164"/>
          <a:stretch>
            <a:fillRect/>
          </a:stretch>
        </p:blipFill>
        <p:spPr bwMode="auto">
          <a:xfrm>
            <a:off x="6715108" y="142852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</TotalTime>
  <Words>1227</Words>
  <Application>Microsoft Office PowerPoint</Application>
  <PresentationFormat>Экран (4:3)</PresentationFormat>
  <Paragraphs>169</Paragraphs>
  <Slides>62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6" baseType="lpstr">
      <vt:lpstr>Arial</vt:lpstr>
      <vt:lpstr>Calibri</vt:lpstr>
      <vt:lpstr>Times New Roman</vt:lpstr>
      <vt:lpstr>Тема Office</vt:lpstr>
      <vt:lpstr>Проект  «ОГОРОД  И ЦВЕТНИК  НА ПОДОКОННИКЕ» </vt:lpstr>
      <vt:lpstr>Экологический  проект  ко Дню рождения Земли  22 апреля:</vt:lpstr>
      <vt:lpstr>Итоги проведения проектной работы</vt:lpstr>
      <vt:lpstr>Итоги проведения проектной работы</vt:lpstr>
      <vt:lpstr>Итоги проведения проектной работы</vt:lpstr>
      <vt:lpstr> Цветочную рассаду, выращенную студентами, высаживают на клумбы перед зданием СПК, в ДОУ и школах на практике. </vt:lpstr>
      <vt:lpstr>     В разные годы участниками проекта стали преподаватели Саткинского политехнического  колледжа:  Тимакова М.Н., Васильева Т.И.,  Ефимина О.Е., Радомская Т.М.,  а также родители студентов.      </vt:lpstr>
      <vt:lpstr>Презентация PowerPoint</vt:lpstr>
      <vt:lpstr>1998-1999 учебный год</vt:lpstr>
      <vt:lpstr>Организатор  проекта преподаватель естественнонаучных дисциплин Саткинского политехнического колледжа  Тимакова  Марина Николаевна со своими работами</vt:lpstr>
      <vt:lpstr>Огород Незнайки появился даже на Луне!</vt:lpstr>
      <vt:lpstr>1999-2000 учебный год - проект продолжается… Луковая принцесса и Королева Помидорка в руках у победительницы  Лифановой Ирины</vt:lpstr>
      <vt:lpstr>«Гости из Японии» представляли свой огород на японском языке, но победить им это не помешало…</vt:lpstr>
      <vt:lpstr>«Японский сад камней»  очаровал гостей!</vt:lpstr>
      <vt:lpstr>2000-2001  учебный год –  3-ий проектный год  Загадаем вам загадки, Да и бросим  их на грядки, Те загадки в рост пойдут, Урожай  нам принесут!</vt:lpstr>
      <vt:lpstr>«Звездный калейдоскоп» блистал разнообразием овощных культур</vt:lpstr>
      <vt:lpstr>2001 – 2002 учебный год  «Чудо остров»- огород вырос среди буйных вод!</vt:lpstr>
      <vt:lpstr>Я вырос на грядке,  Характер мой гадкий, Куда ни приду, Всех до слез доведу.  Кто я?</vt:lpstr>
      <vt:lpstr>Блестящее оформление огорода у 12 группы…</vt:lpstr>
      <vt:lpstr>Игрушечный пес – идеальный сторож для огорода, ведь он не ест листья салата!</vt:lpstr>
      <vt:lpstr>2002- 2003 учебный год. Проект проводится в 5-ый раз и набирает силы…</vt:lpstr>
      <vt:lpstr>«Остров объедения» в океане есть,</vt:lpstr>
      <vt:lpstr>У насекомых появился свой огород…</vt:lpstr>
      <vt:lpstr>2003-2004учебныйгод. В 6-ом конкурсе  проектов победил «Огород насекомых», где «цветы, гусеницы и бабочки» – это грядки с овощами</vt:lpstr>
      <vt:lpstr>Сказка «Репка» на новый лад! Зритель видеть сказку рад!</vt:lpstr>
      <vt:lpstr>Криваль Максим получил награду за оформление огорода для «Фабрики звезд». Надежный забор теперь окружает грядки молодых певцов</vt:lpstr>
      <vt:lpstr>Вытянули «Репку» - пора репницу варить, гостей кормить!</vt:lpstr>
      <vt:lpstr>Слава, слава, слава, слава победителям!!!</vt:lpstr>
      <vt:lpstr>Певцы на «Фабрике звезд» тоже огородятся!!!</vt:lpstr>
      <vt:lpstr>2005-2006 учебный год</vt:lpstr>
      <vt:lpstr>Огород «Лесная полянка» стал одним из призеров  конкурса мини- огородов в 2005- 2006 учебном году</vt:lpstr>
      <vt:lpstr>Студенты ИЗО-групп всегда отличаются творческим подходом  при оформлении огорода на окне </vt:lpstr>
      <vt:lpstr>2006- 2007 учебный год – 9 – ый год существования проекта Представление огородов  - это яркое театрализованное действие с танцами, песнями, частушками, сказками собственного сочинения</vt:lpstr>
      <vt:lpstr>2007 – 2008 учебный год  – 10 –й – ЮБИЛЕЙНЫЙ!!!  Кураторы групп всегда рядом со своими студентами. «Хорошо иметь домик в деревне!» -считают участники конкурса проектов</vt:lpstr>
      <vt:lpstr>А ведь в наше время не все территории пригодны для овощеводства. «Экология ужасна!!! Кушать овощи опасно!»</vt:lpstr>
      <vt:lpstr>«Случай был со мной ужасный, Скушал я томат опасный. Отравление получил, Всю неделю не ходил!»</vt:lpstr>
      <vt:lpstr>«Во саду ли, в огороде девица гуляла, Она съела помидор – В обморок упала!»</vt:lpstr>
      <vt:lpstr>«А я – бабочка капустница. Я – бывшая гусеница. Не гоните меня,  Пощадите меня! Витаминов нет в помине, Где найти мне витамины?»</vt:lpstr>
      <vt:lpstr>Это ежики не простые, а волшебные -овощные!</vt:lpstr>
      <vt:lpstr>Вот  такой огород вырастили воспитанники средней группы ДОУ № 46 под руководством студентки-практикантки Чуркиной Юлии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2015-2016 учебный год:  студенты 11 группы создали цветущий зоосад</vt:lpstr>
      <vt:lpstr>Создатели цветущего зоосада</vt:lpstr>
      <vt:lpstr>2015-2016 учебный год:  студенты 12 группы создали огород Лунтика</vt:lpstr>
      <vt:lpstr>Создатели  огорода  Лунтика</vt:lpstr>
      <vt:lpstr>Цветочная рассада готова  к высадке…</vt:lpstr>
      <vt:lpstr>Студенты оформляют клумбу перед колледжем</vt:lpstr>
      <vt:lpstr>В 2016-2017 учебном году конкурс огородов  прошёл под девизом «Салют – Победа!» </vt:lpstr>
      <vt:lpstr>Композиция  11 группы </vt:lpstr>
      <vt:lpstr>Композиция  12 группы </vt:lpstr>
      <vt:lpstr>2017-2018 учебный год </vt:lpstr>
      <vt:lpstr>У крыльца посадим мальвы, водосбор, бархатцы и календулу </vt:lpstr>
      <vt:lpstr>2018-2019 учебный год </vt:lpstr>
      <vt:lpstr>Работы студентов 2020 года на самоизоляции…</vt:lpstr>
      <vt:lpstr>       Организатор   проектной  деятельности Тимакова  Марина Николаевна  благодарит всех  участников за сотрудничество  и желает  дальнейших творческих  успехов  во всех делах!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HP18</cp:lastModifiedBy>
  <cp:revision>76</cp:revision>
  <dcterms:modified xsi:type="dcterms:W3CDTF">2020-05-18T16:43:20Z</dcterms:modified>
</cp:coreProperties>
</file>